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91" r:id="rId4"/>
    <p:sldId id="272" r:id="rId5"/>
    <p:sldId id="292" r:id="rId6"/>
    <p:sldId id="293" r:id="rId7"/>
    <p:sldId id="302" r:id="rId8"/>
    <p:sldId id="294" r:id="rId9"/>
    <p:sldId id="296" r:id="rId10"/>
    <p:sldId id="297" r:id="rId11"/>
    <p:sldId id="299" r:id="rId12"/>
    <p:sldId id="300" r:id="rId13"/>
    <p:sldId id="304" r:id="rId14"/>
    <p:sldId id="295" r:id="rId15"/>
    <p:sldId id="301" r:id="rId16"/>
    <p:sldId id="305" r:id="rId17"/>
    <p:sldId id="262" r:id="rId18"/>
    <p:sldId id="263" r:id="rId19"/>
    <p:sldId id="306" r:id="rId20"/>
    <p:sldId id="264" r:id="rId21"/>
    <p:sldId id="275" r:id="rId22"/>
    <p:sldId id="265" r:id="rId23"/>
    <p:sldId id="308" r:id="rId24"/>
    <p:sldId id="309" r:id="rId25"/>
    <p:sldId id="310" r:id="rId26"/>
    <p:sldId id="311" r:id="rId27"/>
    <p:sldId id="312" r:id="rId28"/>
    <p:sldId id="276" r:id="rId29"/>
    <p:sldId id="266" r:id="rId30"/>
    <p:sldId id="307" r:id="rId31"/>
    <p:sldId id="290" r:id="rId32"/>
    <p:sldId id="267" r:id="rId33"/>
    <p:sldId id="284"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6699"/>
    <a:srgbClr val="003300"/>
    <a:srgbClr val="000099"/>
    <a:srgbClr val="0080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803"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0DD15045-A7A3-4205-8893-249CC5262F44}" type="slidenum">
              <a:rPr lang="ru-RU" smtClean="0"/>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0DD15045-A7A3-4205-8893-249CC5262F44}"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0DD15045-A7A3-4205-8893-249CC5262F44}"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0DD15045-A7A3-4205-8893-249CC5262F44}"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0DD15045-A7A3-4205-8893-249CC5262F44}"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D15045-A7A3-4205-8893-249CC5262F44}"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ED971EA-06FF-4C90-9CEF-8580857291ED}" type="datetimeFigureOut">
              <a:rPr lang="ru-RU" smtClean="0"/>
              <a:pPr/>
              <a:t>20.04.2021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0DD15045-A7A3-4205-8893-249CC5262F44}"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ED971EA-06FF-4C90-9CEF-8580857291ED}" type="datetimeFigureOut">
              <a:rPr lang="ru-RU" smtClean="0"/>
              <a:pPr/>
              <a:t>20.04.2021</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D15045-A7A3-4205-8893-249CC5262F44}"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ED971EA-06FF-4C90-9CEF-8580857291ED}" type="datetimeFigureOut">
              <a:rPr lang="ru-RU" smtClean="0"/>
              <a:pPr/>
              <a:t>20.04.2021</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DD15045-A7A3-4205-8893-249CC5262F44}"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96" y="1844824"/>
            <a:ext cx="7869077" cy="2554545"/>
          </a:xfrm>
          <a:prstGeom prst="rect">
            <a:avLst/>
          </a:prstGeom>
          <a:noFill/>
        </p:spPr>
        <p:txBody>
          <a:bodyPr wrap="none" rtlCol="0">
            <a:spAutoFit/>
          </a:bodyPr>
          <a:lstStyle/>
          <a:p>
            <a:pPr algn="ctr"/>
            <a:r>
              <a:rPr lang="ru-RU" sz="3200" b="1" dirty="0" smtClean="0">
                <a:solidFill>
                  <a:srgbClr val="003300"/>
                </a:solidFill>
                <a:latin typeface="+mj-lt"/>
              </a:rPr>
              <a:t>Инклюзивное образование: </a:t>
            </a:r>
          </a:p>
          <a:p>
            <a:pPr algn="ctr"/>
            <a:r>
              <a:rPr lang="ru-RU" sz="3200" b="1" dirty="0" smtClean="0">
                <a:solidFill>
                  <a:srgbClr val="003300"/>
                </a:solidFill>
                <a:latin typeface="+mj-lt"/>
              </a:rPr>
              <a:t>принципы и основные подходы.</a:t>
            </a:r>
          </a:p>
          <a:p>
            <a:pPr algn="ctr"/>
            <a:r>
              <a:rPr lang="ru-RU" sz="3200" b="1" dirty="0" smtClean="0">
                <a:solidFill>
                  <a:srgbClr val="003300"/>
                </a:solidFill>
                <a:latin typeface="+mj-lt"/>
              </a:rPr>
              <a:t>Модель внедрения инклюзивных практик </a:t>
            </a:r>
          </a:p>
          <a:p>
            <a:pPr algn="ctr"/>
            <a:r>
              <a:rPr lang="ru-RU" sz="3200" b="1" dirty="0" smtClean="0">
                <a:solidFill>
                  <a:srgbClr val="003300"/>
                </a:solidFill>
                <a:latin typeface="+mj-lt"/>
              </a:rPr>
              <a:t>в учреждениях образования</a:t>
            </a:r>
          </a:p>
          <a:p>
            <a:pPr algn="ctr"/>
            <a:r>
              <a:rPr lang="ru-RU" sz="3200" b="1" dirty="0" smtClean="0">
                <a:solidFill>
                  <a:srgbClr val="003300"/>
                </a:solidFill>
                <a:latin typeface="+mj-lt"/>
              </a:rPr>
              <a:t> </a:t>
            </a:r>
            <a:r>
              <a:rPr lang="ru-RU" sz="3200" b="1" dirty="0" err="1" smtClean="0">
                <a:solidFill>
                  <a:srgbClr val="003300"/>
                </a:solidFill>
                <a:latin typeface="+mj-lt"/>
              </a:rPr>
              <a:t>Сморгонского</a:t>
            </a:r>
            <a:r>
              <a:rPr lang="ru-RU" sz="3200" b="1" dirty="0" smtClean="0">
                <a:solidFill>
                  <a:srgbClr val="003300"/>
                </a:solidFill>
                <a:latin typeface="+mj-lt"/>
              </a:rPr>
              <a:t> района</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674400"/>
            <a:ext cx="7488832" cy="4832092"/>
          </a:xfrm>
          <a:prstGeom prst="rect">
            <a:avLst/>
          </a:prstGeom>
        </p:spPr>
        <p:txBody>
          <a:bodyPr wrap="square">
            <a:spAutoFit/>
          </a:bodyPr>
          <a:lstStyle/>
          <a:p>
            <a:pPr lvl="0"/>
            <a:endParaRPr lang="ru-RU" sz="2800" dirty="0">
              <a:latin typeface="Calibri" panose="020F0502020204030204" pitchFamily="34" charset="0"/>
              <a:cs typeface="Calibri" panose="020F0502020204030204" pitchFamily="34" charset="0"/>
            </a:endParaRPr>
          </a:p>
          <a:p>
            <a:pPr lvl="0"/>
            <a:r>
              <a:rPr lang="ru-RU" sz="2800" b="1" dirty="0" smtClean="0">
                <a:solidFill>
                  <a:srgbClr val="000066"/>
                </a:solidFill>
                <a:latin typeface="Calibri" panose="020F0502020204030204" pitchFamily="34" charset="0"/>
                <a:cs typeface="Calibri" panose="020F0502020204030204" pitchFamily="34" charset="0"/>
              </a:rPr>
              <a:t>Семейно-ориентированный </a:t>
            </a:r>
            <a:r>
              <a:rPr lang="ru-RU" sz="2800" b="1" dirty="0">
                <a:solidFill>
                  <a:srgbClr val="000066"/>
                </a:solidFill>
                <a:latin typeface="Calibri" panose="020F0502020204030204" pitchFamily="34" charset="0"/>
                <a:cs typeface="Calibri" panose="020F0502020204030204" pitchFamily="34" charset="0"/>
              </a:rPr>
              <a:t>подход работает, </a:t>
            </a:r>
            <a:r>
              <a:rPr lang="ru-RU" sz="2800" b="1" dirty="0" smtClean="0">
                <a:solidFill>
                  <a:srgbClr val="000066"/>
                </a:solidFill>
                <a:latin typeface="Calibri" panose="020F0502020204030204" pitchFamily="34" charset="0"/>
                <a:cs typeface="Calibri" panose="020F0502020204030204" pitchFamily="34" charset="0"/>
              </a:rPr>
              <a:t>когда</a:t>
            </a:r>
          </a:p>
          <a:p>
            <a:pPr lvl="0">
              <a:buFont typeface="Arial" pitchFamily="34" charset="0"/>
              <a:buChar char="•"/>
            </a:pPr>
            <a:endParaRPr lang="ru-RU" sz="2800" dirty="0" smtClean="0">
              <a:latin typeface="Calibri" panose="020F0502020204030204" pitchFamily="34" charset="0"/>
              <a:cs typeface="Calibri" panose="020F0502020204030204" pitchFamily="34" charset="0"/>
            </a:endParaRPr>
          </a:p>
          <a:p>
            <a:pPr lvl="0">
              <a:buFont typeface="Arial" pitchFamily="34" charset="0"/>
              <a:buChar char="•"/>
            </a:pPr>
            <a:r>
              <a:rPr lang="ru-RU" sz="2800" dirty="0" smtClean="0">
                <a:latin typeface="Calibri" panose="020F0502020204030204" pitchFamily="34" charset="0"/>
                <a:cs typeface="Calibri" panose="020F0502020204030204" pitchFamily="34" charset="0"/>
              </a:rPr>
              <a:t>требуются </a:t>
            </a:r>
            <a:r>
              <a:rPr lang="ru-RU" sz="2800" dirty="0">
                <a:latin typeface="Calibri" panose="020F0502020204030204" pitchFamily="34" charset="0"/>
                <a:cs typeface="Calibri" panose="020F0502020204030204" pitchFamily="34" charset="0"/>
              </a:rPr>
              <a:t>изменения относительно</a:t>
            </a:r>
          </a:p>
          <a:p>
            <a:pPr lvl="0"/>
            <a:r>
              <a:rPr lang="ru-RU" sz="2800" dirty="0">
                <a:latin typeface="Calibri" panose="020F0502020204030204" pitchFamily="34" charset="0"/>
                <a:cs typeface="Calibri" panose="020F0502020204030204" pitchFamily="34" charset="0"/>
              </a:rPr>
              <a:t> конкретного  ребёнка</a:t>
            </a:r>
          </a:p>
          <a:p>
            <a:pPr lvl="0"/>
            <a:endParaRPr lang="ru-RU" sz="2800" dirty="0">
              <a:latin typeface="Calibri" panose="020F0502020204030204" pitchFamily="34" charset="0"/>
              <a:cs typeface="Calibri" panose="020F0502020204030204" pitchFamily="34" charset="0"/>
            </a:endParaRPr>
          </a:p>
          <a:p>
            <a:pPr lvl="0">
              <a:buFont typeface="Arial" pitchFamily="34" charset="0"/>
              <a:buChar char="•"/>
            </a:pPr>
            <a:r>
              <a:rPr lang="ru-RU" sz="2800" dirty="0">
                <a:latin typeface="Calibri" panose="020F0502020204030204" pitchFamily="34" charset="0"/>
                <a:cs typeface="Calibri" panose="020F0502020204030204" pitchFamily="34" charset="0"/>
              </a:rPr>
              <a:t> родители и специалисты мотивированы</a:t>
            </a:r>
          </a:p>
          <a:p>
            <a:pPr lvl="0"/>
            <a:r>
              <a:rPr lang="ru-RU" sz="2800" dirty="0">
                <a:latin typeface="Calibri" panose="020F0502020204030204" pitchFamily="34" charset="0"/>
                <a:cs typeface="Calibri" panose="020F0502020204030204" pitchFamily="34" charset="0"/>
              </a:rPr>
              <a:t>на работу</a:t>
            </a:r>
          </a:p>
          <a:p>
            <a:pPr lvl="0"/>
            <a:endParaRPr lang="ru-RU" sz="2800" dirty="0">
              <a:latin typeface="Calibri" panose="020F0502020204030204" pitchFamily="34" charset="0"/>
              <a:cs typeface="Calibri" panose="020F0502020204030204" pitchFamily="34" charset="0"/>
            </a:endParaRPr>
          </a:p>
          <a:p>
            <a:pPr lvl="0">
              <a:buFont typeface="Arial" pitchFamily="34" charset="0"/>
              <a:buChar char="•"/>
            </a:pPr>
            <a:r>
              <a:rPr lang="ru-RU" sz="2800" dirty="0">
                <a:latin typeface="Calibri" panose="020F0502020204030204" pitchFamily="34" charset="0"/>
                <a:cs typeface="Calibri" panose="020F0502020204030204" pitchFamily="34" charset="0"/>
              </a:rPr>
              <a:t> есть ресурсы для оказания услуг</a:t>
            </a:r>
          </a:p>
        </p:txBody>
      </p:sp>
    </p:spTree>
    <p:extLst>
      <p:ext uri="{BB962C8B-B14F-4D97-AF65-F5344CB8AC3E}">
        <p14:creationId xmlns:p14="http://schemas.microsoft.com/office/powerpoint/2010/main" val="1185101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46774"/>
            <a:ext cx="7632848" cy="5312223"/>
          </a:xfrm>
          <a:prstGeom prst="rect">
            <a:avLst/>
          </a:prstGeom>
        </p:spPr>
        <p:txBody>
          <a:bodyPr wrap="square">
            <a:spAutoFit/>
          </a:bodyPr>
          <a:lstStyle/>
          <a:p>
            <a:pPr indent="449580" algn="just">
              <a:lnSpc>
                <a:spcPct val="106000"/>
              </a:lnSpc>
              <a:spcAft>
                <a:spcPts val="0"/>
              </a:spcAft>
            </a:pPr>
            <a:endParaRPr lang="ru-RU" sz="2000" b="1" dirty="0" smtClean="0">
              <a:solidFill>
                <a:schemeClr val="accent5">
                  <a:lumMod val="50000"/>
                </a:schemeClr>
              </a:solidFill>
              <a:latin typeface="+mj-lt"/>
              <a:ea typeface="Times New Roman" panose="02020603050405020304" pitchFamily="18" charset="0"/>
              <a:cs typeface="Times New Roman" panose="02020603050405020304" pitchFamily="18" charset="0"/>
            </a:endParaRPr>
          </a:p>
          <a:p>
            <a:pPr indent="449580" algn="just">
              <a:lnSpc>
                <a:spcPct val="106000"/>
              </a:lnSpc>
              <a:spcAft>
                <a:spcPts val="0"/>
              </a:spcAft>
            </a:pPr>
            <a:r>
              <a:rPr lang="ru-RU" sz="2000" b="1" dirty="0" smtClean="0">
                <a:solidFill>
                  <a:schemeClr val="accent5">
                    <a:lumMod val="50000"/>
                  </a:schemeClr>
                </a:solidFill>
                <a:latin typeface="+mj-lt"/>
                <a:ea typeface="Times New Roman" panose="02020603050405020304" pitchFamily="18" charset="0"/>
                <a:cs typeface="Times New Roman" panose="02020603050405020304" pitchFamily="18" charset="0"/>
              </a:rPr>
              <a:t>Как </a:t>
            </a:r>
            <a:r>
              <a:rPr lang="ru-RU" sz="2000" b="1" dirty="0">
                <a:solidFill>
                  <a:schemeClr val="accent5">
                    <a:lumMod val="50000"/>
                  </a:schemeClr>
                </a:solidFill>
                <a:latin typeface="+mj-lt"/>
                <a:ea typeface="Times New Roman" panose="02020603050405020304" pitchFamily="18" charset="0"/>
                <a:cs typeface="Times New Roman" panose="02020603050405020304" pitchFamily="18" charset="0"/>
              </a:rPr>
              <a:t>работает команда с использованием семейно-ориентированного </a:t>
            </a:r>
            <a:r>
              <a:rPr lang="ru-RU" sz="2000" b="1" dirty="0" smtClean="0">
                <a:solidFill>
                  <a:schemeClr val="accent5">
                    <a:lumMod val="50000"/>
                  </a:schemeClr>
                </a:solidFill>
                <a:latin typeface="+mj-lt"/>
                <a:ea typeface="Times New Roman" panose="02020603050405020304" pitchFamily="18" charset="0"/>
                <a:cs typeface="Times New Roman" panose="02020603050405020304" pitchFamily="18" charset="0"/>
              </a:rPr>
              <a:t>подхода</a:t>
            </a:r>
          </a:p>
          <a:p>
            <a:pPr indent="449580" algn="just">
              <a:lnSpc>
                <a:spcPct val="106000"/>
              </a:lnSpc>
              <a:spcAft>
                <a:spcPts val="0"/>
              </a:spcAft>
            </a:pPr>
            <a:endParaRPr lang="ru-RU" sz="2000" dirty="0">
              <a:latin typeface="+mj-lt"/>
              <a:ea typeface="Calibri" panose="020F0502020204030204" pitchFamily="34" charset="0"/>
              <a:cs typeface="Times New Roman" panose="02020603050405020304" pitchFamily="18" charset="0"/>
            </a:endParaRPr>
          </a:p>
          <a:p>
            <a:pPr marL="285750" indent="-285750" algn="just">
              <a:lnSpc>
                <a:spcPct val="106000"/>
              </a:lnSpc>
              <a:spcAft>
                <a:spcPts val="0"/>
              </a:spcAft>
              <a:buFont typeface="Arial" panose="020B0604020202020204" pitchFamily="34" charset="0"/>
              <a:buChar char="•"/>
            </a:pPr>
            <a:r>
              <a:rPr lang="ru-RU" sz="2000" dirty="0" smtClean="0">
                <a:latin typeface="+mj-lt"/>
                <a:ea typeface="Times New Roman" panose="02020603050405020304" pitchFamily="18" charset="0"/>
                <a:cs typeface="Times New Roman" panose="02020603050405020304" pitchFamily="18" charset="0"/>
              </a:rPr>
              <a:t> </a:t>
            </a:r>
            <a:r>
              <a:rPr lang="ru-RU" sz="2000" dirty="0">
                <a:latin typeface="+mj-lt"/>
                <a:ea typeface="Times New Roman" panose="02020603050405020304" pitchFamily="18" charset="0"/>
                <a:cs typeface="Times New Roman" panose="02020603050405020304" pitchFamily="18" charset="0"/>
              </a:rPr>
              <a:t>Выявление ребёнка, который нуждается в </a:t>
            </a:r>
            <a:r>
              <a:rPr lang="ru-RU" sz="2000" dirty="0" smtClean="0">
                <a:latin typeface="+mj-lt"/>
                <a:ea typeface="Times New Roman" panose="02020603050405020304" pitchFamily="18" charset="0"/>
                <a:cs typeface="Times New Roman" panose="02020603050405020304" pitchFamily="18" charset="0"/>
              </a:rPr>
              <a:t>изменениях</a:t>
            </a:r>
            <a:endParaRPr lang="ru-RU" sz="2000" dirty="0">
              <a:latin typeface="+mj-lt"/>
              <a:ea typeface="Calibri" panose="020F0502020204030204" pitchFamily="34" charset="0"/>
              <a:cs typeface="Times New Roman" panose="02020603050405020304" pitchFamily="18" charset="0"/>
            </a:endParaRPr>
          </a:p>
          <a:p>
            <a:pPr marL="285750" indent="-285750" algn="just">
              <a:lnSpc>
                <a:spcPct val="106000"/>
              </a:lnSpc>
              <a:spcAft>
                <a:spcPts val="0"/>
              </a:spcAft>
              <a:buFont typeface="Arial" panose="020B0604020202020204" pitchFamily="34" charset="0"/>
              <a:buChar char="•"/>
            </a:pPr>
            <a:r>
              <a:rPr lang="ru-RU" sz="2000" dirty="0" smtClean="0">
                <a:latin typeface="+mj-lt"/>
                <a:ea typeface="Times New Roman" panose="02020603050405020304" pitchFamily="18" charset="0"/>
                <a:cs typeface="Times New Roman" panose="02020603050405020304" pitchFamily="18" charset="0"/>
              </a:rPr>
              <a:t> </a:t>
            </a:r>
            <a:r>
              <a:rPr lang="ru-RU" sz="2000" dirty="0">
                <a:latin typeface="+mj-lt"/>
                <a:ea typeface="Times New Roman" panose="02020603050405020304" pitchFamily="18" charset="0"/>
                <a:cs typeface="Times New Roman" panose="02020603050405020304" pitchFamily="18" charset="0"/>
              </a:rPr>
              <a:t>Определение мотивированных специалистов, мотивированных членов семьи, готовых к </a:t>
            </a:r>
            <a:r>
              <a:rPr lang="ru-RU" sz="2000" dirty="0" smtClean="0">
                <a:latin typeface="+mj-lt"/>
                <a:ea typeface="Times New Roman" panose="02020603050405020304" pitchFamily="18" charset="0"/>
                <a:cs typeface="Times New Roman" panose="02020603050405020304" pitchFamily="18" charset="0"/>
              </a:rPr>
              <a:t>изменениям</a:t>
            </a:r>
          </a:p>
          <a:p>
            <a:pPr marL="285750" indent="-285750" algn="just">
              <a:lnSpc>
                <a:spcPct val="106000"/>
              </a:lnSpc>
              <a:spcAft>
                <a:spcPts val="0"/>
              </a:spcAft>
              <a:buFont typeface="Arial" panose="020B0604020202020204" pitchFamily="34" charset="0"/>
              <a:buChar char="•"/>
            </a:pPr>
            <a:r>
              <a:rPr lang="ru-RU" sz="2000" dirty="0" smtClean="0">
                <a:latin typeface="+mj-lt"/>
                <a:ea typeface="Times New Roman" panose="02020603050405020304" pitchFamily="18" charset="0"/>
                <a:cs typeface="Times New Roman" panose="02020603050405020304" pitchFamily="18" charset="0"/>
              </a:rPr>
              <a:t> </a:t>
            </a:r>
            <a:r>
              <a:rPr lang="ru-RU" sz="2000" dirty="0">
                <a:latin typeface="+mj-lt"/>
                <a:ea typeface="Times New Roman" panose="02020603050405020304" pitchFamily="18" charset="0"/>
                <a:cs typeface="Times New Roman" panose="02020603050405020304" pitchFamily="18" charset="0"/>
              </a:rPr>
              <a:t>Создание команды (структура, форма организации, документация могут варьироваться</a:t>
            </a:r>
            <a:r>
              <a:rPr lang="ru-RU" sz="2000" dirty="0" smtClean="0">
                <a:latin typeface="+mj-lt"/>
                <a:ea typeface="Times New Roman" panose="02020603050405020304" pitchFamily="18" charset="0"/>
                <a:cs typeface="Times New Roman" panose="02020603050405020304" pitchFamily="18" charset="0"/>
              </a:rPr>
              <a:t>)</a:t>
            </a:r>
          </a:p>
          <a:p>
            <a:pPr marL="285750" indent="-285750" algn="just">
              <a:lnSpc>
                <a:spcPct val="106000"/>
              </a:lnSpc>
              <a:spcAft>
                <a:spcPts val="0"/>
              </a:spcAft>
              <a:buFont typeface="Arial" panose="020B0604020202020204" pitchFamily="34" charset="0"/>
              <a:buChar char="•"/>
            </a:pPr>
            <a:r>
              <a:rPr lang="ru-RU" sz="2000" dirty="0" smtClean="0">
                <a:latin typeface="+mj-lt"/>
                <a:ea typeface="Times New Roman" panose="02020603050405020304" pitchFamily="18" charset="0"/>
                <a:cs typeface="Times New Roman" panose="02020603050405020304" pitchFamily="18" charset="0"/>
              </a:rPr>
              <a:t> </a:t>
            </a:r>
            <a:r>
              <a:rPr lang="ru-RU" sz="2000" dirty="0">
                <a:latin typeface="+mj-lt"/>
                <a:ea typeface="Times New Roman" panose="02020603050405020304" pitchFamily="18" charset="0"/>
                <a:cs typeface="Times New Roman" panose="02020603050405020304" pitchFamily="18" charset="0"/>
              </a:rPr>
              <a:t>Работа команды по:</a:t>
            </a:r>
            <a:endParaRPr lang="ru-RU" sz="2000" dirty="0">
              <a:latin typeface="+mj-lt"/>
              <a:ea typeface="Calibri" panose="020F0502020204030204" pitchFamily="34" charset="0"/>
              <a:cs typeface="Times New Roman" panose="02020603050405020304" pitchFamily="18" charset="0"/>
            </a:endParaRPr>
          </a:p>
          <a:p>
            <a:pPr indent="449580" algn="just">
              <a:lnSpc>
                <a:spcPct val="106000"/>
              </a:lnSpc>
              <a:spcAft>
                <a:spcPts val="0"/>
              </a:spcAft>
            </a:pPr>
            <a:r>
              <a:rPr lang="ru-RU" sz="2000" dirty="0">
                <a:latin typeface="+mj-lt"/>
                <a:ea typeface="Times New Roman" panose="02020603050405020304" pitchFamily="18" charset="0"/>
                <a:cs typeface="Times New Roman" panose="02020603050405020304" pitchFamily="18" charset="0"/>
              </a:rPr>
              <a:t>- определению потребностей, целей, задач;</a:t>
            </a:r>
            <a:endParaRPr lang="ru-RU" sz="2000" dirty="0">
              <a:latin typeface="+mj-lt"/>
              <a:ea typeface="Calibri" panose="020F0502020204030204" pitchFamily="34" charset="0"/>
              <a:cs typeface="Times New Roman" panose="02020603050405020304" pitchFamily="18" charset="0"/>
            </a:endParaRPr>
          </a:p>
          <a:p>
            <a:pPr indent="449580" algn="just">
              <a:lnSpc>
                <a:spcPct val="106000"/>
              </a:lnSpc>
              <a:spcAft>
                <a:spcPts val="0"/>
              </a:spcAft>
            </a:pPr>
            <a:r>
              <a:rPr lang="ru-RU" sz="2000" dirty="0">
                <a:latin typeface="+mj-lt"/>
                <a:ea typeface="Times New Roman" panose="02020603050405020304" pitchFamily="18" charset="0"/>
                <a:cs typeface="Times New Roman" panose="02020603050405020304" pitchFamily="18" charset="0"/>
              </a:rPr>
              <a:t>- определению ресурсов, работающих на удовлетворение потребностей, достижение цели, решение задач;</a:t>
            </a:r>
            <a:endParaRPr lang="ru-RU" sz="2000" dirty="0">
              <a:latin typeface="+mj-lt"/>
              <a:ea typeface="Calibri" panose="020F0502020204030204" pitchFamily="34" charset="0"/>
              <a:cs typeface="Times New Roman" panose="02020603050405020304" pitchFamily="18" charset="0"/>
            </a:endParaRPr>
          </a:p>
          <a:p>
            <a:pPr indent="449580" algn="just">
              <a:lnSpc>
                <a:spcPct val="106000"/>
              </a:lnSpc>
              <a:spcAft>
                <a:spcPts val="0"/>
              </a:spcAft>
            </a:pPr>
            <a:r>
              <a:rPr lang="ru-RU" sz="2000" dirty="0">
                <a:latin typeface="+mj-lt"/>
                <a:ea typeface="Times New Roman" panose="02020603050405020304" pitchFamily="18" charset="0"/>
                <a:cs typeface="Times New Roman" panose="02020603050405020304" pitchFamily="18" charset="0"/>
              </a:rPr>
              <a:t>- распределению ролей, обязанностей, сроков осуществления задуманных изменений;</a:t>
            </a:r>
            <a:endParaRPr lang="ru-RU" sz="2000" dirty="0">
              <a:latin typeface="+mj-lt"/>
              <a:ea typeface="Calibri" panose="020F0502020204030204" pitchFamily="34" charset="0"/>
              <a:cs typeface="Times New Roman" panose="02020603050405020304" pitchFamily="18" charset="0"/>
            </a:endParaRPr>
          </a:p>
          <a:p>
            <a:pPr indent="449580" algn="just">
              <a:lnSpc>
                <a:spcPct val="106000"/>
              </a:lnSpc>
              <a:spcAft>
                <a:spcPts val="0"/>
              </a:spcAft>
            </a:pPr>
            <a:r>
              <a:rPr lang="ru-RU" sz="2000" dirty="0">
                <a:latin typeface="+mj-lt"/>
                <a:ea typeface="Times New Roman" panose="02020603050405020304" pitchFamily="18" charset="0"/>
                <a:cs typeface="Times New Roman" panose="02020603050405020304" pitchFamily="18" charset="0"/>
              </a:rPr>
              <a:t>- мониторингу </a:t>
            </a:r>
            <a:r>
              <a:rPr lang="ru-RU" sz="2000" dirty="0" smtClean="0">
                <a:latin typeface="+mj-lt"/>
                <a:ea typeface="Times New Roman" panose="02020603050405020304" pitchFamily="18" charset="0"/>
                <a:cs typeface="Times New Roman" panose="02020603050405020304" pitchFamily="18" charset="0"/>
              </a:rPr>
              <a:t>изменений</a:t>
            </a:r>
            <a:endParaRPr lang="ru-RU"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866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05068"/>
            <a:ext cx="8064896" cy="4770537"/>
          </a:xfrm>
          <a:prstGeom prst="rect">
            <a:avLst/>
          </a:prstGeom>
        </p:spPr>
        <p:txBody>
          <a:bodyPr wrap="square">
            <a:spAutoFit/>
          </a:bodyPr>
          <a:lstStyle/>
          <a:p>
            <a:pPr lvl="0">
              <a:buFont typeface="Arial" pitchFamily="34" charset="0"/>
              <a:buChar char="•"/>
            </a:pPr>
            <a:endParaRPr lang="ru-RU" sz="4000" b="1" dirty="0" smtClean="0">
              <a:solidFill>
                <a:srgbClr val="000066"/>
              </a:solidFill>
              <a:latin typeface="Franklin Gothic Book"/>
            </a:endParaRPr>
          </a:p>
          <a:p>
            <a:pPr lvl="0">
              <a:buFont typeface="Arial" pitchFamily="34" charset="0"/>
              <a:buChar char="•"/>
            </a:pPr>
            <a:endParaRPr lang="ru-RU" sz="4000" b="1" dirty="0">
              <a:solidFill>
                <a:srgbClr val="000066"/>
              </a:solidFill>
              <a:latin typeface="Franklin Gothic Book"/>
            </a:endParaRPr>
          </a:p>
          <a:p>
            <a:pPr lvl="0">
              <a:buFont typeface="Arial" pitchFamily="34" charset="0"/>
              <a:buChar char="•"/>
            </a:pPr>
            <a:endParaRPr lang="ru-RU" sz="4000" b="1" dirty="0" smtClean="0">
              <a:solidFill>
                <a:srgbClr val="000066"/>
              </a:solidFill>
              <a:latin typeface="Franklin Gothic Book"/>
            </a:endParaRPr>
          </a:p>
          <a:p>
            <a:pPr lvl="0"/>
            <a:r>
              <a:rPr lang="ru-RU" sz="3200" b="1" dirty="0">
                <a:solidFill>
                  <a:schemeClr val="accent5">
                    <a:lumMod val="50000"/>
                  </a:schemeClr>
                </a:solidFill>
                <a:latin typeface="Calibri" panose="020F0502020204030204" pitchFamily="34" charset="0"/>
                <a:cs typeface="Calibri" panose="020F0502020204030204" pitchFamily="34" charset="0"/>
              </a:rPr>
              <a:t>Что-то идёт не так, </a:t>
            </a:r>
            <a:r>
              <a:rPr lang="ru-RU" sz="3200" b="1" dirty="0" smtClean="0">
                <a:solidFill>
                  <a:schemeClr val="accent5">
                    <a:lumMod val="50000"/>
                  </a:schemeClr>
                </a:solidFill>
                <a:latin typeface="Calibri" panose="020F0502020204030204" pitchFamily="34" charset="0"/>
                <a:cs typeface="Calibri" panose="020F0502020204030204" pitchFamily="34" charset="0"/>
              </a:rPr>
              <a:t>если</a:t>
            </a:r>
          </a:p>
          <a:p>
            <a:pPr lvl="0"/>
            <a:endParaRPr lang="ru-RU" sz="2400" b="1" dirty="0">
              <a:solidFill>
                <a:schemeClr val="accent5">
                  <a:lumMod val="50000"/>
                </a:schemeClr>
              </a:solidFill>
              <a:latin typeface="Calibri" panose="020F0502020204030204" pitchFamily="34" charset="0"/>
              <a:cs typeface="Calibri" panose="020F0502020204030204" pitchFamily="34" charset="0"/>
            </a:endParaRPr>
          </a:p>
          <a:p>
            <a:pPr lvl="0">
              <a:buFont typeface="Arial" pitchFamily="34" charset="0"/>
              <a:buChar char="•"/>
            </a:pPr>
            <a:r>
              <a:rPr lang="ru-RU" sz="3200" dirty="0" smtClean="0">
                <a:latin typeface="Calibri" panose="020F0502020204030204" pitchFamily="34" charset="0"/>
                <a:cs typeface="Calibri" panose="020F0502020204030204" pitchFamily="34" charset="0"/>
              </a:rPr>
              <a:t>родители </a:t>
            </a:r>
            <a:r>
              <a:rPr lang="ru-RU" sz="3200" dirty="0">
                <a:latin typeface="Calibri" panose="020F0502020204030204" pitchFamily="34" charset="0"/>
                <a:cs typeface="Calibri" panose="020F0502020204030204" pitchFamily="34" charset="0"/>
              </a:rPr>
              <a:t>избегают контакта</a:t>
            </a:r>
          </a:p>
          <a:p>
            <a:pPr lvl="0">
              <a:buFont typeface="Arial" pitchFamily="34" charset="0"/>
              <a:buChar char="•"/>
            </a:pPr>
            <a:r>
              <a:rPr lang="ru-RU" sz="3200" dirty="0">
                <a:latin typeface="Calibri" panose="020F0502020204030204" pitchFamily="34" charset="0"/>
                <a:cs typeface="Calibri" panose="020F0502020204030204" pitchFamily="34" charset="0"/>
              </a:rPr>
              <a:t> родители отрицают явное</a:t>
            </a:r>
          </a:p>
          <a:p>
            <a:pPr lvl="0">
              <a:buFont typeface="Arial" pitchFamily="34" charset="0"/>
              <a:buChar char="•"/>
            </a:pPr>
            <a:r>
              <a:rPr lang="ru-RU" sz="3200" dirty="0">
                <a:latin typeface="Calibri" panose="020F0502020204030204" pitchFamily="34" charset="0"/>
                <a:cs typeface="Calibri" panose="020F0502020204030204" pitchFamily="34" charset="0"/>
              </a:rPr>
              <a:t> родители дают </a:t>
            </a:r>
            <a:r>
              <a:rPr lang="ru-RU" sz="3200" dirty="0" smtClean="0">
                <a:latin typeface="Calibri" panose="020F0502020204030204" pitchFamily="34" charset="0"/>
                <a:cs typeface="Calibri" panose="020F0502020204030204" pitchFamily="34" charset="0"/>
              </a:rPr>
              <a:t>искажённую информацию</a:t>
            </a:r>
            <a:endParaRPr lang="ru-RU" sz="3200" dirty="0">
              <a:latin typeface="Calibri" panose="020F0502020204030204" pitchFamily="34" charset="0"/>
              <a:cs typeface="Calibri" panose="020F0502020204030204" pitchFamily="34" charset="0"/>
            </a:endParaRPr>
          </a:p>
          <a:p>
            <a:pPr lvl="0">
              <a:buFont typeface="Arial" pitchFamily="34" charset="0"/>
              <a:buChar char="•"/>
            </a:pPr>
            <a:r>
              <a:rPr lang="ru-RU" sz="3200" dirty="0">
                <a:latin typeface="Calibri" panose="020F0502020204030204" pitchFamily="34" charset="0"/>
                <a:cs typeface="Calibri" panose="020F0502020204030204" pitchFamily="34" charset="0"/>
              </a:rPr>
              <a:t> родители не выполняют обещания</a:t>
            </a:r>
          </a:p>
        </p:txBody>
      </p:sp>
    </p:spTree>
    <p:extLst>
      <p:ext uri="{BB962C8B-B14F-4D97-AF65-F5344CB8AC3E}">
        <p14:creationId xmlns:p14="http://schemas.microsoft.com/office/powerpoint/2010/main" val="3116157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1844824"/>
            <a:ext cx="8064896" cy="3342453"/>
          </a:xfrm>
          <a:prstGeom prst="rect">
            <a:avLst/>
          </a:prstGeom>
        </p:spPr>
        <p:txBody>
          <a:bodyPr wrap="square">
            <a:spAutoFit/>
          </a:bodyPr>
          <a:lstStyle/>
          <a:p>
            <a:pPr lvl="0">
              <a:spcBef>
                <a:spcPct val="20000"/>
              </a:spcBef>
              <a:buClr>
                <a:srgbClr val="F0A22E"/>
              </a:buClr>
              <a:buSzPct val="70000"/>
            </a:pPr>
            <a:r>
              <a:rPr lang="ru-RU" sz="2000" b="1" dirty="0" smtClean="0">
                <a:solidFill>
                  <a:srgbClr val="000066"/>
                </a:solidFill>
              </a:rPr>
              <a:t>     </a:t>
            </a:r>
            <a:r>
              <a:rPr lang="ru-RU" sz="2400" b="1" dirty="0" smtClean="0">
                <a:solidFill>
                  <a:srgbClr val="000066"/>
                </a:solidFill>
                <a:latin typeface="Calibri" panose="020F0502020204030204" pitchFamily="34" charset="0"/>
                <a:cs typeface="Calibri" panose="020F0502020204030204" pitchFamily="34" charset="0"/>
              </a:rPr>
              <a:t>Идеи </a:t>
            </a:r>
            <a:r>
              <a:rPr lang="ru-RU" sz="2400" b="1" dirty="0">
                <a:solidFill>
                  <a:srgbClr val="000066"/>
                </a:solidFill>
                <a:latin typeface="Calibri" panose="020F0502020204030204" pitchFamily="34" charset="0"/>
                <a:cs typeface="Calibri" panose="020F0502020204030204" pitchFamily="34" charset="0"/>
              </a:rPr>
              <a:t>семейно-ориентированного </a:t>
            </a:r>
            <a:r>
              <a:rPr lang="ru-RU" sz="2400" b="1" dirty="0" smtClean="0">
                <a:solidFill>
                  <a:srgbClr val="000066"/>
                </a:solidFill>
                <a:latin typeface="Calibri" panose="020F0502020204030204" pitchFamily="34" charset="0"/>
                <a:cs typeface="Calibri" panose="020F0502020204030204" pitchFamily="34" charset="0"/>
              </a:rPr>
              <a:t>подхода</a:t>
            </a:r>
          </a:p>
          <a:p>
            <a:pPr lvl="0">
              <a:spcBef>
                <a:spcPct val="20000"/>
              </a:spcBef>
              <a:buClr>
                <a:srgbClr val="F0A22E"/>
              </a:buClr>
              <a:buSzPct val="70000"/>
            </a:pPr>
            <a:endParaRPr lang="ru-RU" sz="2400" b="1" dirty="0">
              <a:latin typeface="Calibri" panose="020F0502020204030204" pitchFamily="34" charset="0"/>
              <a:cs typeface="Calibri" panose="020F0502020204030204" pitchFamily="34" charset="0"/>
            </a:endParaRPr>
          </a:p>
          <a:p>
            <a:pPr marL="342900" lvl="0" indent="-342900">
              <a:spcBef>
                <a:spcPct val="20000"/>
              </a:spcBef>
              <a:buClr>
                <a:srgbClr val="F0A22E"/>
              </a:buClr>
              <a:buSzPct val="70000"/>
              <a:buFont typeface="Arial" pitchFamily="34" charset="0"/>
              <a:buChar char="•"/>
            </a:pPr>
            <a:r>
              <a:rPr lang="ru-RU" sz="2400" dirty="0" smtClean="0">
                <a:latin typeface="Calibri" panose="020F0502020204030204" pitchFamily="34" charset="0"/>
                <a:cs typeface="Calibri" panose="020F0502020204030204" pitchFamily="34" charset="0"/>
              </a:rPr>
              <a:t>Партнёрские </a:t>
            </a:r>
            <a:r>
              <a:rPr lang="ru-RU" sz="2400" dirty="0">
                <a:latin typeface="Calibri" panose="020F0502020204030204" pitchFamily="34" charset="0"/>
                <a:cs typeface="Calibri" panose="020F0502020204030204" pitchFamily="34" charset="0"/>
              </a:rPr>
              <a:t>отношения педагогов и родителей</a:t>
            </a:r>
          </a:p>
          <a:p>
            <a:pPr marL="342900" lvl="0" indent="-342900">
              <a:spcBef>
                <a:spcPct val="20000"/>
              </a:spcBef>
              <a:buClr>
                <a:srgbClr val="F0A22E"/>
              </a:buClr>
              <a:buSzPct val="70000"/>
              <a:buFont typeface="Arial" pitchFamily="34" charset="0"/>
              <a:buChar char="•"/>
            </a:pPr>
            <a:r>
              <a:rPr lang="ru-RU" sz="2400" dirty="0">
                <a:latin typeface="Calibri" panose="020F0502020204030204" pitchFamily="34" charset="0"/>
                <a:cs typeface="Calibri" panose="020F0502020204030204" pitchFamily="34" charset="0"/>
              </a:rPr>
              <a:t>Равноправное участие родителей и педагогов в процессе диагностики, планирования и реализации образовательного процесса</a:t>
            </a:r>
          </a:p>
          <a:p>
            <a:pPr marL="342900" lvl="0" indent="-342900">
              <a:spcBef>
                <a:spcPct val="20000"/>
              </a:spcBef>
              <a:buClr>
                <a:srgbClr val="F0A22E"/>
              </a:buClr>
              <a:buSzPct val="70000"/>
              <a:buFont typeface="Arial" pitchFamily="34" charset="0"/>
              <a:buChar char="•"/>
            </a:pPr>
            <a:r>
              <a:rPr lang="ru-RU" sz="2400" dirty="0">
                <a:latin typeface="Calibri" panose="020F0502020204030204" pitchFamily="34" charset="0"/>
                <a:cs typeface="Calibri" panose="020F0502020204030204" pitchFamily="34" charset="0"/>
              </a:rPr>
              <a:t>Понимание потребностей семьи и активное использование её ресурсов</a:t>
            </a:r>
          </a:p>
        </p:txBody>
      </p:sp>
    </p:spTree>
    <p:extLst>
      <p:ext uri="{BB962C8B-B14F-4D97-AF65-F5344CB8AC3E}">
        <p14:creationId xmlns:p14="http://schemas.microsoft.com/office/powerpoint/2010/main" val="2543637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33650"/>
            <a:ext cx="8496944" cy="6863417"/>
          </a:xfrm>
          <a:prstGeom prst="rect">
            <a:avLst/>
          </a:prstGeom>
        </p:spPr>
        <p:txBody>
          <a:bodyPr wrap="square">
            <a:spAutoFit/>
          </a:bodyPr>
          <a:lstStyle/>
          <a:p>
            <a:endParaRPr lang="ru-RU" sz="2000" dirty="0" smtClean="0">
              <a:latin typeface="Calibri" panose="020F0502020204030204" pitchFamily="34" charset="0"/>
              <a:ea typeface="Segoe UI Historic" panose="020B0502040204020203" pitchFamily="34" charset="0"/>
              <a:cs typeface="Calibri" panose="020F0502020204030204" pitchFamily="34" charset="0"/>
            </a:endParaRPr>
          </a:p>
          <a:p>
            <a:endParaRPr lang="ru-RU" sz="2000" dirty="0">
              <a:latin typeface="Calibri" panose="020F0502020204030204" pitchFamily="34" charset="0"/>
              <a:ea typeface="Segoe UI Historic" panose="020B0502040204020203" pitchFamily="34" charset="0"/>
              <a:cs typeface="Calibri" panose="020F0502020204030204" pitchFamily="34" charset="0"/>
            </a:endParaRPr>
          </a:p>
          <a:p>
            <a:endParaRPr lang="ru-RU" sz="2000" dirty="0" smtClean="0">
              <a:latin typeface="Calibri" panose="020F0502020204030204" pitchFamily="34" charset="0"/>
              <a:ea typeface="Segoe UI Historic" panose="020B0502040204020203" pitchFamily="34" charset="0"/>
              <a:cs typeface="Calibri" panose="020F0502020204030204" pitchFamily="34" charset="0"/>
            </a:endParaRPr>
          </a:p>
          <a:p>
            <a:pPr lvl="0" algn="just"/>
            <a:endParaRPr lang="ru-RU" sz="2000" b="1" dirty="0" smtClean="0">
              <a:solidFill>
                <a:srgbClr val="000066"/>
              </a:solidFill>
            </a:endParaRPr>
          </a:p>
          <a:p>
            <a:pPr lvl="0" algn="just"/>
            <a:r>
              <a:rPr lang="ru-RU" sz="2000" b="1" dirty="0">
                <a:solidFill>
                  <a:srgbClr val="000066"/>
                </a:solidFill>
                <a:latin typeface="+mj-lt"/>
              </a:rPr>
              <a:t>4</a:t>
            </a:r>
            <a:r>
              <a:rPr lang="ru-RU" sz="2000" b="1" dirty="0" smtClean="0">
                <a:solidFill>
                  <a:srgbClr val="000066"/>
                </a:solidFill>
                <a:latin typeface="+mj-lt"/>
              </a:rPr>
              <a:t>. </a:t>
            </a:r>
            <a:r>
              <a:rPr lang="ru-RU" sz="2000" b="1" dirty="0">
                <a:solidFill>
                  <a:srgbClr val="000066"/>
                </a:solidFill>
                <a:latin typeface="+mj-lt"/>
              </a:rPr>
              <a:t>Принцип универсального дизайна</a:t>
            </a:r>
          </a:p>
          <a:p>
            <a:endParaRPr lang="ru-RU" sz="2000" dirty="0">
              <a:latin typeface="Calibri" panose="020F0502020204030204" pitchFamily="34" charset="0"/>
              <a:ea typeface="Segoe UI Historic" panose="020B0502040204020203" pitchFamily="34" charset="0"/>
              <a:cs typeface="Calibri" panose="020F0502020204030204" pitchFamily="34" charset="0"/>
            </a:endParaRPr>
          </a:p>
          <a:p>
            <a:r>
              <a:rPr lang="ru-RU" sz="2000" dirty="0" smtClean="0">
                <a:latin typeface="Calibri" panose="020F0502020204030204" pitchFamily="34" charset="0"/>
                <a:ea typeface="Segoe UI Historic" panose="020B0502040204020203" pitchFamily="34" charset="0"/>
                <a:cs typeface="Calibri" panose="020F0502020204030204" pitchFamily="34" charset="0"/>
              </a:rPr>
              <a:t>Универсальный </a:t>
            </a:r>
            <a:r>
              <a:rPr lang="ru-RU" sz="2000" dirty="0">
                <a:latin typeface="Calibri" panose="020F0502020204030204" pitchFamily="34" charset="0"/>
                <a:ea typeface="Segoe UI Historic" panose="020B0502040204020203" pitchFamily="34" charset="0"/>
                <a:cs typeface="Calibri" panose="020F0502020204030204" pitchFamily="34" charset="0"/>
              </a:rPr>
              <a:t>дизайн – </a:t>
            </a:r>
            <a:r>
              <a:rPr lang="ru-RU" sz="2000" dirty="0" smtClean="0">
                <a:latin typeface="Calibri" panose="020F0502020204030204" pitchFamily="34" charset="0"/>
                <a:ea typeface="Segoe UI Historic" panose="020B0502040204020203" pitchFamily="34" charset="0"/>
                <a:cs typeface="Calibri" panose="020F0502020204030204" pitchFamily="34" charset="0"/>
              </a:rPr>
              <a:t>это </a:t>
            </a:r>
            <a:r>
              <a:rPr lang="ru-RU" sz="2000" dirty="0">
                <a:latin typeface="Calibri" panose="020F0502020204030204" pitchFamily="34" charset="0"/>
                <a:ea typeface="Segoe UI Historic" panose="020B0502040204020203" pitchFamily="34" charset="0"/>
                <a:cs typeface="Calibri" panose="020F0502020204030204" pitchFamily="34" charset="0"/>
              </a:rPr>
              <a:t>дизайн продуктов, методик, программ, учебников, </a:t>
            </a:r>
            <a:r>
              <a:rPr lang="ru-RU" sz="2000" dirty="0" smtClean="0">
                <a:latin typeface="Calibri" panose="020F0502020204030204" pitchFamily="34" charset="0"/>
                <a:ea typeface="Segoe UI Historic" panose="020B0502040204020203" pitchFamily="34" charset="0"/>
                <a:cs typeface="Calibri" panose="020F0502020204030204" pitchFamily="34" charset="0"/>
              </a:rPr>
              <a:t>среды, </a:t>
            </a:r>
            <a:r>
              <a:rPr lang="ru-RU" sz="2000" dirty="0">
                <a:latin typeface="Calibri" panose="020F0502020204030204" pitchFamily="34" charset="0"/>
                <a:ea typeface="Segoe UI Historic" panose="020B0502040204020203" pitchFamily="34" charset="0"/>
                <a:cs typeface="Calibri" panose="020F0502020204030204" pitchFamily="34" charset="0"/>
              </a:rPr>
              <a:t>который позволяет использование их в максимально возможном масштабе </a:t>
            </a:r>
            <a:r>
              <a:rPr lang="ru-RU" sz="2000" dirty="0" smtClean="0">
                <a:latin typeface="Calibri" panose="020F0502020204030204" pitchFamily="34" charset="0"/>
                <a:ea typeface="Segoe UI Historic" panose="020B0502040204020203" pitchFamily="34" charset="0"/>
                <a:cs typeface="Calibri" panose="020F0502020204030204" pitchFamily="34" charset="0"/>
              </a:rPr>
              <a:t>всеми детьми. </a:t>
            </a:r>
            <a:r>
              <a:rPr lang="ru-RU" sz="2000" dirty="0">
                <a:latin typeface="Calibri" panose="020F0502020204030204" pitchFamily="34" charset="0"/>
                <a:ea typeface="Segoe UI Historic" panose="020B0502040204020203" pitchFamily="34" charset="0"/>
                <a:cs typeface="Calibri" panose="020F0502020204030204" pitchFamily="34" charset="0"/>
              </a:rPr>
              <a:t>Понятие «универсальный дизайн» несет в себе новый образ мышления, т.к. оно содержит более строгое требование равенства по сравнению с требованием, заложенном в понятии «доступность для лиц с ограниченными возможностями». Доступность достигается применением специальных приспособлений, вспомогательных средств. Универсальный дизайн предполагает, что основополагающее решение должно удовлетворять всех. Инклюзивная практика в образовании предполагает повышение качества жизни особого ребенка и его семьи, не ухудшая, в то же время, качество жизни других участников образовательного процесса, и создание необходимых условий для достижения успеха в социальной адаптации и образовании всем без исключения детям независимо от их индивидуальных особенностей, учебных достижений, языка, культуры, их психических и физических возможностей.</a:t>
            </a:r>
          </a:p>
        </p:txBody>
      </p:sp>
    </p:spTree>
    <p:extLst>
      <p:ext uri="{BB962C8B-B14F-4D97-AF65-F5344CB8AC3E}">
        <p14:creationId xmlns:p14="http://schemas.microsoft.com/office/powerpoint/2010/main" val="2833593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843677"/>
            <a:ext cx="7704856" cy="3785652"/>
          </a:xfrm>
          <a:prstGeom prst="rect">
            <a:avLst/>
          </a:prstGeom>
        </p:spPr>
        <p:txBody>
          <a:bodyPr wrap="square">
            <a:spAutoFit/>
          </a:bodyPr>
          <a:lstStyle/>
          <a:p>
            <a:pPr algn="just">
              <a:spcAft>
                <a:spcPts val="0"/>
              </a:spcAft>
            </a:pPr>
            <a:endParaRPr lang="ru-RU" sz="2000" b="1" dirty="0" smtClean="0">
              <a:solidFill>
                <a:srgbClr val="000066"/>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ru-RU" sz="2000" b="1" dirty="0" smtClean="0">
                <a:solidFill>
                  <a:srgbClr val="000066"/>
                </a:solidFill>
                <a:latin typeface="Calibri" panose="020F0502020204030204" pitchFamily="34" charset="0"/>
                <a:ea typeface="Times New Roman" panose="02020603050405020304" pitchFamily="18" charset="0"/>
                <a:cs typeface="Calibri" panose="020F0502020204030204" pitchFamily="34" charset="0"/>
              </a:rPr>
              <a:t>2</a:t>
            </a:r>
            <a:r>
              <a:rPr lang="ru-RU" sz="2000" b="1" dirty="0">
                <a:solidFill>
                  <a:srgbClr val="000066"/>
                </a:solidFill>
                <a:latin typeface="Calibri" panose="020F0502020204030204" pitchFamily="34" charset="0"/>
                <a:ea typeface="Times New Roman" panose="02020603050405020304" pitchFamily="18" charset="0"/>
                <a:cs typeface="Calibri" panose="020F0502020204030204" pitchFamily="34" charset="0"/>
              </a:rPr>
              <a:t>. Поддержка разнообразия и принцип индивидуального </a:t>
            </a:r>
            <a:r>
              <a:rPr lang="ru-RU" sz="2000" b="1" dirty="0" smtClean="0">
                <a:solidFill>
                  <a:srgbClr val="000066"/>
                </a:solidFill>
                <a:latin typeface="Calibri" panose="020F0502020204030204" pitchFamily="34" charset="0"/>
                <a:ea typeface="Times New Roman" panose="02020603050405020304" pitchFamily="18" charset="0"/>
                <a:cs typeface="Calibri" panose="020F0502020204030204" pitchFamily="34" charset="0"/>
              </a:rPr>
              <a:t>подхода</a:t>
            </a:r>
          </a:p>
          <a:p>
            <a:pPr algn="just">
              <a:spcAft>
                <a:spcPts val="0"/>
              </a:spcAft>
            </a:pPr>
            <a:endParaRPr lang="ru-RU" sz="2000" dirty="0">
              <a:latin typeface="Calibri" panose="020F0502020204030204" pitchFamily="34" charset="0"/>
              <a:ea typeface="Times New Roman" panose="02020603050405020304" pitchFamily="18" charset="0"/>
              <a:cs typeface="Calibri" panose="020F0502020204030204" pitchFamily="34" charset="0"/>
            </a:endParaRPr>
          </a:p>
          <a:p>
            <a:r>
              <a:rPr lang="ru-RU" sz="2000" dirty="0">
                <a:latin typeface="Calibri" panose="020F0502020204030204" pitchFamily="34" charset="0"/>
                <a:ea typeface="Times New Roman" panose="02020603050405020304" pitchFamily="18" charset="0"/>
                <a:cs typeface="Calibri" panose="020F0502020204030204" pitchFamily="34" charset="0"/>
              </a:rPr>
              <a:t>В основе практики инклюзивной формы обучения и воспитания лежит идея принятия индивидуальности каждого отдельного учащегося и, следовательно, обучение должно быть организовано таким образом, чтобы удовлетворить особые потребности каждого ребенка. Оно делает акцент на персонализации процесса обучения, на разработке </a:t>
            </a:r>
            <a:r>
              <a:rPr lang="ru-RU" sz="2000" u="sng" dirty="0">
                <a:latin typeface="Calibri" panose="020F0502020204030204" pitchFamily="34" charset="0"/>
                <a:ea typeface="Times New Roman" panose="02020603050405020304" pitchFamily="18" charset="0"/>
                <a:cs typeface="Calibri" panose="020F0502020204030204" pitchFamily="34" charset="0"/>
              </a:rPr>
              <a:t>индивидуальной образовательной программы</a:t>
            </a:r>
            <a:r>
              <a:rPr lang="ru-RU" sz="2000" dirty="0">
                <a:latin typeface="Calibri" panose="020F0502020204030204" pitchFamily="34" charset="0"/>
                <a:ea typeface="Times New Roman" panose="02020603050405020304" pitchFamily="18" charset="0"/>
                <a:cs typeface="Calibri" panose="020F0502020204030204" pitchFamily="34" charset="0"/>
              </a:rPr>
              <a:t>, на выборе методов, форм и средств обучения и воспитания для </a:t>
            </a:r>
            <a:r>
              <a:rPr lang="ru-RU" sz="2000" dirty="0" smtClean="0">
                <a:latin typeface="Calibri" panose="020F0502020204030204" pitchFamily="34" charset="0"/>
                <a:ea typeface="Times New Roman" panose="02020603050405020304" pitchFamily="18" charset="0"/>
                <a:cs typeface="Calibri" panose="020F0502020204030204" pitchFamily="34" charset="0"/>
              </a:rPr>
              <a:t>каждого обучающегося. </a:t>
            </a:r>
            <a:r>
              <a:rPr lang="ru-RU" sz="2000" dirty="0">
                <a:latin typeface="Calibri" panose="020F0502020204030204" pitchFamily="34" charset="0"/>
                <a:ea typeface="Times New Roman" panose="02020603050405020304" pitchFamily="18" charset="0"/>
                <a:cs typeface="Calibri" panose="020F0502020204030204" pitchFamily="34" charset="0"/>
              </a:rPr>
              <a:t>Индивидуальная программа предполагает выработку индивидуальной стратегии развития каждого ребенка.</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0288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714488"/>
            <a:ext cx="7452233" cy="3416320"/>
          </a:xfrm>
          <a:prstGeom prst="rect">
            <a:avLst/>
          </a:prstGeom>
          <a:noFill/>
        </p:spPr>
        <p:txBody>
          <a:bodyPr wrap="square" rtlCol="0">
            <a:spAutoFit/>
          </a:bodyPr>
          <a:lstStyle/>
          <a:p>
            <a:pPr algn="ctr"/>
            <a:r>
              <a:rPr lang="ru-RU" sz="3600" b="1" dirty="0">
                <a:solidFill>
                  <a:srgbClr val="333300"/>
                </a:solidFill>
                <a:latin typeface="Calibri (Заголовки)"/>
              </a:rPr>
              <a:t>Модель деятельности ресурсного центра инклюзивного образования</a:t>
            </a:r>
          </a:p>
          <a:p>
            <a:pPr algn="ctr"/>
            <a:r>
              <a:rPr lang="ru-RU" sz="3600" b="1" dirty="0">
                <a:solidFill>
                  <a:srgbClr val="333300"/>
                </a:solidFill>
                <a:latin typeface="Calibri (Заголовки)"/>
              </a:rPr>
              <a:t>при сопровождении внедрения инклюзивных практик </a:t>
            </a:r>
          </a:p>
          <a:p>
            <a:pPr algn="ctr"/>
            <a:r>
              <a:rPr lang="ru-RU" sz="3600" b="1" dirty="0">
                <a:solidFill>
                  <a:srgbClr val="333300"/>
                </a:solidFill>
                <a:latin typeface="Calibri (Заголовки)"/>
              </a:rPr>
              <a:t>в </a:t>
            </a:r>
            <a:r>
              <a:rPr lang="ru-RU" sz="3600" b="1" dirty="0" smtClean="0">
                <a:solidFill>
                  <a:srgbClr val="333300"/>
                </a:solidFill>
                <a:latin typeface="Calibri (Заголовки)"/>
              </a:rPr>
              <a:t>учреждении образования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1071546"/>
            <a:ext cx="5127494" cy="523220"/>
          </a:xfrm>
          <a:prstGeom prst="rect">
            <a:avLst/>
          </a:prstGeom>
          <a:noFill/>
        </p:spPr>
        <p:txBody>
          <a:bodyPr wrap="none" rtlCol="0">
            <a:spAutoFit/>
          </a:bodyPr>
          <a:lstStyle/>
          <a:p>
            <a:r>
              <a:rPr lang="ru-RU" sz="2800" b="1" dirty="0">
                <a:solidFill>
                  <a:srgbClr val="003300"/>
                </a:solidFill>
                <a:latin typeface="Calibri (Заголовки)"/>
              </a:rPr>
              <a:t>1. Предварительная работа</a:t>
            </a:r>
          </a:p>
        </p:txBody>
      </p:sp>
      <p:sp>
        <p:nvSpPr>
          <p:cNvPr id="3" name="TextBox 2"/>
          <p:cNvSpPr txBox="1"/>
          <p:nvPr/>
        </p:nvSpPr>
        <p:spPr>
          <a:xfrm>
            <a:off x="714348" y="1643050"/>
            <a:ext cx="7858180" cy="4154984"/>
          </a:xfrm>
          <a:prstGeom prst="rect">
            <a:avLst/>
          </a:prstGeom>
          <a:noFill/>
        </p:spPr>
        <p:txBody>
          <a:bodyPr wrap="square" rtlCol="0">
            <a:spAutoFit/>
          </a:bodyPr>
          <a:lstStyle/>
          <a:p>
            <a:pPr algn="just"/>
            <a:r>
              <a:rPr lang="ru-RU" sz="2400" b="1" dirty="0">
                <a:solidFill>
                  <a:srgbClr val="333300"/>
                </a:solidFill>
                <a:latin typeface="Calibri (Заголовки)"/>
              </a:rPr>
              <a:t>1.1 Работа с банком данных по выявлению детей, нуждающихся в специальных условиях </a:t>
            </a:r>
            <a:r>
              <a:rPr lang="ru-RU" sz="2400" b="1" dirty="0" smtClean="0">
                <a:solidFill>
                  <a:srgbClr val="333300"/>
                </a:solidFill>
                <a:latin typeface="Calibri (Заголовки)"/>
              </a:rPr>
              <a:t>обучения</a:t>
            </a:r>
          </a:p>
          <a:p>
            <a:pPr algn="just"/>
            <a:endParaRPr lang="ru-RU" sz="2400" b="1" dirty="0">
              <a:solidFill>
                <a:srgbClr val="333300"/>
              </a:solidFill>
              <a:latin typeface="Calibri (Заголовки)"/>
            </a:endParaRPr>
          </a:p>
          <a:p>
            <a:pPr algn="just"/>
            <a:r>
              <a:rPr lang="ru-RU" sz="2400" b="1" dirty="0">
                <a:solidFill>
                  <a:srgbClr val="333300"/>
                </a:solidFill>
                <a:latin typeface="Calibri (Заголовки)"/>
              </a:rPr>
              <a:t>1.2 Работа с ребёнком и его семьёй (обследование уровня развития ребёнка, предварительное изучение запросов семьи</a:t>
            </a:r>
            <a:r>
              <a:rPr lang="ru-RU" sz="2400" b="1" dirty="0" smtClean="0">
                <a:solidFill>
                  <a:srgbClr val="333300"/>
                </a:solidFill>
                <a:latin typeface="Calibri (Заголовки)"/>
              </a:rPr>
              <a:t>)</a:t>
            </a:r>
          </a:p>
          <a:p>
            <a:pPr algn="just"/>
            <a:endParaRPr lang="ru-RU" sz="2400" b="1" dirty="0">
              <a:solidFill>
                <a:srgbClr val="333300"/>
              </a:solidFill>
              <a:latin typeface="Calibri (Заголовки)"/>
            </a:endParaRPr>
          </a:p>
          <a:p>
            <a:pPr algn="just"/>
            <a:r>
              <a:rPr lang="ru-RU" sz="2400" b="1" dirty="0">
                <a:solidFill>
                  <a:srgbClr val="333300"/>
                </a:solidFill>
                <a:latin typeface="Calibri (Заголовки)"/>
              </a:rPr>
              <a:t>1.3 Выбор учреждения образования с учётом потребностей ребёнка, запросов его законных представителей, возможностей учреждения удовлетворить эти потребности и запросы</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8748464" cy="6550412"/>
          </a:xfrm>
          <a:prstGeom prst="rect">
            <a:avLst/>
          </a:prstGeom>
        </p:spPr>
      </p:pic>
    </p:spTree>
    <p:extLst>
      <p:ext uri="{BB962C8B-B14F-4D97-AF65-F5344CB8AC3E}">
        <p14:creationId xmlns:p14="http://schemas.microsoft.com/office/powerpoint/2010/main" val="1571828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714356"/>
            <a:ext cx="7049943" cy="523220"/>
          </a:xfrm>
          <a:prstGeom prst="rect">
            <a:avLst/>
          </a:prstGeom>
          <a:noFill/>
        </p:spPr>
        <p:txBody>
          <a:bodyPr wrap="none" rtlCol="0">
            <a:spAutoFit/>
          </a:bodyPr>
          <a:lstStyle/>
          <a:p>
            <a:r>
              <a:rPr lang="ru-RU" sz="2800" b="1" dirty="0">
                <a:solidFill>
                  <a:srgbClr val="333300"/>
                </a:solidFill>
                <a:latin typeface="Calibri (Заголовки)"/>
              </a:rPr>
              <a:t>2. Работа с учреждением </a:t>
            </a:r>
            <a:r>
              <a:rPr lang="ru-RU" sz="2800" b="1" dirty="0" smtClean="0">
                <a:solidFill>
                  <a:srgbClr val="333300"/>
                </a:solidFill>
                <a:latin typeface="Calibri (Заголовки)"/>
              </a:rPr>
              <a:t>образования</a:t>
            </a:r>
            <a:endParaRPr lang="ru-RU" sz="2800" dirty="0">
              <a:solidFill>
                <a:srgbClr val="333300"/>
              </a:solidFill>
              <a:latin typeface="Calibri (Заголовки)"/>
            </a:endParaRPr>
          </a:p>
        </p:txBody>
      </p:sp>
      <p:sp>
        <p:nvSpPr>
          <p:cNvPr id="3" name="TextBox 2"/>
          <p:cNvSpPr txBox="1"/>
          <p:nvPr/>
        </p:nvSpPr>
        <p:spPr>
          <a:xfrm>
            <a:off x="571472" y="1714488"/>
            <a:ext cx="7929618" cy="3693319"/>
          </a:xfrm>
          <a:prstGeom prst="rect">
            <a:avLst/>
          </a:prstGeom>
          <a:noFill/>
        </p:spPr>
        <p:txBody>
          <a:bodyPr wrap="square" rtlCol="0">
            <a:spAutoFit/>
          </a:bodyPr>
          <a:lstStyle/>
          <a:p>
            <a:pPr algn="just"/>
            <a:r>
              <a:rPr lang="ru-RU" sz="2400" b="1" dirty="0">
                <a:solidFill>
                  <a:srgbClr val="003300"/>
                </a:solidFill>
                <a:latin typeface="Calibri (Заголовки)"/>
              </a:rPr>
              <a:t>2.1 Тренинги с педагогами с целью формирования у участников толерантного отношения к детям с особенностями психофизического развития, знакомства участников с основными идеями и концептуальными основами инклюзивного образования, мотивирование их на внедрение этих идей в </a:t>
            </a:r>
            <a:r>
              <a:rPr lang="ru-RU" sz="2400" b="1" dirty="0" smtClean="0">
                <a:solidFill>
                  <a:srgbClr val="003300"/>
                </a:solidFill>
                <a:latin typeface="Calibri (Заголовки)"/>
              </a:rPr>
              <a:t>практику</a:t>
            </a:r>
          </a:p>
          <a:p>
            <a:pPr algn="just"/>
            <a:endParaRPr lang="ru-RU" sz="2400" b="1" dirty="0">
              <a:solidFill>
                <a:srgbClr val="003300"/>
              </a:solidFill>
              <a:latin typeface="Calibri (Заголовки)"/>
            </a:endParaRPr>
          </a:p>
          <a:p>
            <a:pPr algn="just"/>
            <a:r>
              <a:rPr lang="ru-RU" sz="2400" b="1" dirty="0">
                <a:solidFill>
                  <a:srgbClr val="003300"/>
                </a:solidFill>
                <a:latin typeface="Calibri (Заголовки)"/>
              </a:rPr>
              <a:t>2.2 Тренинги с законными представителями детей </a:t>
            </a:r>
          </a:p>
          <a:p>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434143"/>
            <a:ext cx="8856984" cy="9448740"/>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sz="1600" dirty="0"/>
          </a:p>
          <a:p>
            <a:r>
              <a:rPr lang="ru-RU" dirty="0">
                <a:latin typeface="+mj-lt"/>
              </a:rPr>
              <a:t>1</a:t>
            </a:r>
            <a:r>
              <a:rPr lang="ru-RU" dirty="0" smtClean="0">
                <a:latin typeface="+mj-lt"/>
              </a:rPr>
              <a:t>. </a:t>
            </a:r>
            <a:r>
              <a:rPr lang="ru-RU" dirty="0">
                <a:latin typeface="+mj-lt"/>
              </a:rPr>
              <a:t>Ребенок с особенностями в развитии имеет такие же возможности общения, как и другие </a:t>
            </a:r>
            <a:r>
              <a:rPr lang="ru-RU" dirty="0" smtClean="0">
                <a:latin typeface="+mj-lt"/>
              </a:rPr>
              <a:t>дети. </a:t>
            </a:r>
            <a:r>
              <a:rPr lang="ru-RU" dirty="0">
                <a:latin typeface="+mj-lt"/>
              </a:rPr>
              <a:t>При необходимости взрослые помогают организовать его круг общения.</a:t>
            </a:r>
          </a:p>
          <a:p>
            <a:r>
              <a:rPr lang="ru-RU" dirty="0">
                <a:latin typeface="+mj-lt"/>
              </a:rPr>
              <a:t>2. Ребенок с особенностями в развитии участвует во всех мероприятиях, как и остальные дети.</a:t>
            </a:r>
          </a:p>
          <a:p>
            <a:r>
              <a:rPr lang="ru-RU" dirty="0">
                <a:latin typeface="+mj-lt"/>
              </a:rPr>
              <a:t>3. При желании ребенок с особенностями может не участвовать в проводимых мероприятиях.</a:t>
            </a:r>
          </a:p>
          <a:p>
            <a:r>
              <a:rPr lang="ru-RU" dirty="0">
                <a:latin typeface="+mj-lt"/>
              </a:rPr>
              <a:t>4. Каждый ребенок посещает обычную группу сада (класс школы), соответствующую возрасту.</a:t>
            </a:r>
          </a:p>
          <a:p>
            <a:r>
              <a:rPr lang="ru-RU" dirty="0">
                <a:latin typeface="+mj-lt"/>
              </a:rPr>
              <a:t>5. Ребенок оставляет обычные занятия для получения специальной помощи (коррекционные занятия).</a:t>
            </a:r>
          </a:p>
          <a:p>
            <a:r>
              <a:rPr lang="ru-RU" dirty="0">
                <a:latin typeface="+mj-lt"/>
              </a:rPr>
              <a:t>6. Ребенок обучается со всеми детьми, но по программе для учащихся с особенностями в развитии.</a:t>
            </a:r>
          </a:p>
          <a:p>
            <a:r>
              <a:rPr lang="ru-RU" dirty="0">
                <a:latin typeface="+mj-lt"/>
              </a:rPr>
              <a:t>7. Ребенок получает те же учебники и учебные материалы, что и учащийся без особенностей, с предоставляемой, по мере необходимости, поддержкой.</a:t>
            </a:r>
          </a:p>
          <a:p>
            <a:r>
              <a:rPr lang="ru-RU" dirty="0">
                <a:latin typeface="+mj-lt"/>
              </a:rPr>
              <a:t>8. Текущая оценка ставится с учетом динамики развития и изменений и отражает «личные достижения и прогресс», способности и потребности ребенка, а не его недостатки.</a:t>
            </a:r>
          </a:p>
          <a:p>
            <a:r>
              <a:rPr lang="ru-RU" dirty="0">
                <a:latin typeface="+mj-lt"/>
              </a:rPr>
              <a:t>9. Учебная программа основана на общих стандартах образования для всех учащихся.</a:t>
            </a:r>
          </a:p>
          <a:p>
            <a:r>
              <a:rPr lang="ru-RU" dirty="0" smtClean="0">
                <a:latin typeface="+mj-lt"/>
              </a:rPr>
              <a:t>10. </a:t>
            </a:r>
            <a:r>
              <a:rPr lang="ru-RU" dirty="0">
                <a:latin typeface="+mj-lt"/>
              </a:rPr>
              <a:t>Текущая оценка ставится по результату деятельности ребёнка в соответствии с образцом.</a:t>
            </a:r>
          </a:p>
          <a:p>
            <a:r>
              <a:rPr lang="ru-RU" dirty="0">
                <a:latin typeface="+mj-lt"/>
              </a:rPr>
              <a:t>11. Приоритеты семьи отражаются в ежегодных целях программы обучения детей.</a:t>
            </a:r>
          </a:p>
          <a:p>
            <a:r>
              <a:rPr lang="ru-RU" dirty="0">
                <a:latin typeface="+mj-lt"/>
              </a:rPr>
              <a:t>12. Семья и педагоги работают как полноправные партнёры в команде.</a:t>
            </a:r>
          </a:p>
        </p:txBody>
      </p:sp>
    </p:spTree>
    <p:extLst>
      <p:ext uri="{BB962C8B-B14F-4D97-AF65-F5344CB8AC3E}">
        <p14:creationId xmlns:p14="http://schemas.microsoft.com/office/powerpoint/2010/main" val="1273529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ФОТО к презентации\DSC00091.JPG"/>
          <p:cNvPicPr>
            <a:picLocks noChangeAspect="1" noChangeArrowheads="1"/>
          </p:cNvPicPr>
          <p:nvPr/>
        </p:nvPicPr>
        <p:blipFill>
          <a:blip r:embed="rId2" cstate="print"/>
          <a:srcRect/>
          <a:stretch>
            <a:fillRect/>
          </a:stretch>
        </p:blipFill>
        <p:spPr bwMode="auto">
          <a:xfrm>
            <a:off x="214282" y="214290"/>
            <a:ext cx="4286280" cy="3214710"/>
          </a:xfrm>
          <a:prstGeom prst="rect">
            <a:avLst/>
          </a:prstGeom>
          <a:noFill/>
          <a:ln w="28575">
            <a:solidFill>
              <a:srgbClr val="00B050"/>
            </a:solidFill>
          </a:ln>
        </p:spPr>
      </p:pic>
      <p:pic>
        <p:nvPicPr>
          <p:cNvPr id="1027" name="Picture 3" descr="F:\ФОТО к презентации\DSC00099.JPG"/>
          <p:cNvPicPr>
            <a:picLocks noChangeAspect="1" noChangeArrowheads="1"/>
          </p:cNvPicPr>
          <p:nvPr/>
        </p:nvPicPr>
        <p:blipFill>
          <a:blip r:embed="rId3" cstate="print"/>
          <a:srcRect/>
          <a:stretch>
            <a:fillRect/>
          </a:stretch>
        </p:blipFill>
        <p:spPr bwMode="auto">
          <a:xfrm>
            <a:off x="1071538" y="3429000"/>
            <a:ext cx="4000528" cy="3000396"/>
          </a:xfrm>
          <a:prstGeom prst="rect">
            <a:avLst/>
          </a:prstGeom>
          <a:noFill/>
          <a:ln w="28575">
            <a:solidFill>
              <a:srgbClr val="00B050"/>
            </a:solidFill>
          </a:ln>
        </p:spPr>
      </p:pic>
      <p:pic>
        <p:nvPicPr>
          <p:cNvPr id="1028" name="Picture 4" descr="F:\ФОТО к презентации\DSC00101.JPG"/>
          <p:cNvPicPr>
            <a:picLocks noChangeAspect="1" noChangeArrowheads="1"/>
          </p:cNvPicPr>
          <p:nvPr/>
        </p:nvPicPr>
        <p:blipFill>
          <a:blip r:embed="rId4" cstate="print"/>
          <a:srcRect/>
          <a:stretch>
            <a:fillRect/>
          </a:stretch>
        </p:blipFill>
        <p:spPr bwMode="auto">
          <a:xfrm>
            <a:off x="5643570" y="2357430"/>
            <a:ext cx="2893240" cy="3857652"/>
          </a:xfrm>
          <a:prstGeom prst="rect">
            <a:avLst/>
          </a:prstGeom>
          <a:noFill/>
          <a:ln w="28575">
            <a:solidFill>
              <a:srgbClr val="00B050"/>
            </a:solidFill>
          </a:ln>
        </p:spPr>
      </p:pic>
      <p:sp>
        <p:nvSpPr>
          <p:cNvPr id="6" name="TextBox 5"/>
          <p:cNvSpPr txBox="1"/>
          <p:nvPr/>
        </p:nvSpPr>
        <p:spPr>
          <a:xfrm>
            <a:off x="5929322" y="571480"/>
            <a:ext cx="1643074" cy="523220"/>
          </a:xfrm>
          <a:prstGeom prst="rect">
            <a:avLst/>
          </a:prstGeom>
          <a:noFill/>
        </p:spPr>
        <p:txBody>
          <a:bodyPr wrap="square" rtlCol="0">
            <a:spAutoFit/>
          </a:bodyPr>
          <a:lstStyle/>
          <a:p>
            <a:r>
              <a:rPr lang="ru-RU" sz="2800" b="1" dirty="0" smtClean="0">
                <a:solidFill>
                  <a:srgbClr val="003300"/>
                </a:solidFill>
                <a:latin typeface="Calibri" pitchFamily="34" charset="0"/>
              </a:rPr>
              <a:t>Тренинги</a:t>
            </a:r>
            <a:endParaRPr lang="ru-RU" sz="2800" b="1" dirty="0">
              <a:solidFill>
                <a:srgbClr val="00330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357166"/>
            <a:ext cx="7343036" cy="738664"/>
          </a:xfrm>
          <a:prstGeom prst="rect">
            <a:avLst/>
          </a:prstGeom>
          <a:noFill/>
        </p:spPr>
        <p:txBody>
          <a:bodyPr wrap="none" rtlCol="0">
            <a:spAutoFit/>
          </a:bodyPr>
          <a:lstStyle/>
          <a:p>
            <a:pPr algn="ctr"/>
            <a:r>
              <a:rPr lang="ru-RU" sz="2400" b="1" dirty="0">
                <a:solidFill>
                  <a:srgbClr val="333300"/>
                </a:solidFill>
                <a:latin typeface="Calibri (Заголовки)"/>
              </a:rPr>
              <a:t>3. Организация и реализация работы команды</a:t>
            </a:r>
          </a:p>
          <a:p>
            <a:pPr algn="ctr"/>
            <a:endParaRPr lang="ru-RU" dirty="0"/>
          </a:p>
        </p:txBody>
      </p:sp>
      <p:sp>
        <p:nvSpPr>
          <p:cNvPr id="3" name="TextBox 2"/>
          <p:cNvSpPr txBox="1"/>
          <p:nvPr/>
        </p:nvSpPr>
        <p:spPr>
          <a:xfrm>
            <a:off x="142844" y="857232"/>
            <a:ext cx="8858312" cy="5632311"/>
          </a:xfrm>
          <a:prstGeom prst="rect">
            <a:avLst/>
          </a:prstGeom>
          <a:noFill/>
        </p:spPr>
        <p:txBody>
          <a:bodyPr wrap="square" rtlCol="0">
            <a:spAutoFit/>
          </a:bodyPr>
          <a:lstStyle/>
          <a:p>
            <a:pPr algn="just"/>
            <a:r>
              <a:rPr lang="ru-RU" b="1" dirty="0">
                <a:solidFill>
                  <a:srgbClr val="003300"/>
                </a:solidFill>
                <a:latin typeface="Calibri (Заголовки)"/>
              </a:rPr>
              <a:t>3.1 Первичная консультативная встреча </a:t>
            </a:r>
          </a:p>
          <a:p>
            <a:pPr algn="just"/>
            <a:r>
              <a:rPr lang="ru-RU" b="1" u="sng" dirty="0">
                <a:solidFill>
                  <a:srgbClr val="333300"/>
                </a:solidFill>
                <a:latin typeface="Calibri (Заголовки)"/>
              </a:rPr>
              <a:t>Цель: </a:t>
            </a:r>
            <a:r>
              <a:rPr lang="ru-RU" b="1" dirty="0">
                <a:solidFill>
                  <a:srgbClr val="333300"/>
                </a:solidFill>
                <a:latin typeface="Calibri (Заголовки)"/>
              </a:rPr>
              <a:t>Организация работы команды по сопровождению конкретного ребёнка</a:t>
            </a:r>
          </a:p>
          <a:p>
            <a:pPr algn="just"/>
            <a:r>
              <a:rPr lang="ru-RU" b="1" dirty="0">
                <a:solidFill>
                  <a:srgbClr val="333300"/>
                </a:solidFill>
                <a:latin typeface="Calibri (Заголовки)"/>
              </a:rPr>
              <a:t> </a:t>
            </a:r>
          </a:p>
          <a:p>
            <a:pPr algn="just"/>
            <a:r>
              <a:rPr lang="ru-RU" b="1" u="sng" dirty="0">
                <a:solidFill>
                  <a:srgbClr val="333300"/>
                </a:solidFill>
                <a:latin typeface="Calibri (Заголовки)"/>
              </a:rPr>
              <a:t>Участники: </a:t>
            </a:r>
            <a:r>
              <a:rPr lang="ru-RU" b="1" dirty="0">
                <a:solidFill>
                  <a:srgbClr val="333300"/>
                </a:solidFill>
                <a:latin typeface="Calibri (Заголовки)"/>
              </a:rPr>
              <a:t>родители детей, нуждающихся в специальных условиях обучения; педагоги, работающие с детьми; представитель администрации учреждения образования; специалисты ресурсного центра (специалисты, владеющие необходимой для команды информацией о ребёнке, о методах и приёмах работы с ним)</a:t>
            </a:r>
          </a:p>
          <a:p>
            <a:pPr algn="just"/>
            <a:r>
              <a:rPr lang="ru-RU" b="1" dirty="0">
                <a:solidFill>
                  <a:srgbClr val="333300"/>
                </a:solidFill>
                <a:latin typeface="Calibri (Заголовки)"/>
              </a:rPr>
              <a:t> </a:t>
            </a:r>
          </a:p>
          <a:p>
            <a:pPr algn="just"/>
            <a:r>
              <a:rPr lang="ru-RU" b="1" u="sng" dirty="0">
                <a:solidFill>
                  <a:srgbClr val="333300"/>
                </a:solidFill>
                <a:latin typeface="Calibri (Заголовки)"/>
              </a:rPr>
              <a:t>Рассматриваемые на мероприятии аспекты/вопросы:</a:t>
            </a:r>
          </a:p>
          <a:p>
            <a:pPr algn="just"/>
            <a:r>
              <a:rPr lang="ru-RU" b="1" dirty="0">
                <a:solidFill>
                  <a:srgbClr val="333300"/>
                </a:solidFill>
                <a:latin typeface="Calibri (Заголовки)"/>
              </a:rPr>
              <a:t>1). Мини-презентация ресурсного центра инклюзивного образования</a:t>
            </a:r>
          </a:p>
          <a:p>
            <a:pPr algn="just"/>
            <a:r>
              <a:rPr lang="ru-RU" b="1" dirty="0">
                <a:solidFill>
                  <a:srgbClr val="333300"/>
                </a:solidFill>
                <a:latin typeface="Calibri (Заголовки)"/>
              </a:rPr>
              <a:t>2). Знакомство со всеми участниками встречи</a:t>
            </a:r>
          </a:p>
          <a:p>
            <a:pPr algn="just"/>
            <a:r>
              <a:rPr lang="ru-RU" b="1" dirty="0">
                <a:solidFill>
                  <a:srgbClr val="333300"/>
                </a:solidFill>
                <a:latin typeface="Calibri (Заголовки)"/>
              </a:rPr>
              <a:t>3). Определение потребностей ребёнка (выявление сильных сторон, трудностей)</a:t>
            </a:r>
          </a:p>
          <a:p>
            <a:pPr algn="just"/>
            <a:r>
              <a:rPr lang="ru-RU" b="1" dirty="0">
                <a:solidFill>
                  <a:srgbClr val="333300"/>
                </a:solidFill>
                <a:latin typeface="Calibri (Заголовки)"/>
              </a:rPr>
              <a:t>4). Разработка примерной индивидуальной программы сопровождения </a:t>
            </a:r>
            <a:r>
              <a:rPr lang="ru-RU" b="1" dirty="0" smtClean="0">
                <a:solidFill>
                  <a:srgbClr val="333300"/>
                </a:solidFill>
                <a:latin typeface="Calibri (Заголовки)"/>
              </a:rPr>
              <a:t>(формулировка </a:t>
            </a:r>
            <a:r>
              <a:rPr lang="ru-RU" b="1" dirty="0">
                <a:solidFill>
                  <a:srgbClr val="333300"/>
                </a:solidFill>
                <a:latin typeface="Calibri (Заголовки)"/>
              </a:rPr>
              <a:t>задач, исходя из выявленных трудностей; определение ресурсов для преодоления трудностей, ожидаемых результатов)</a:t>
            </a:r>
          </a:p>
          <a:p>
            <a:pPr algn="just"/>
            <a:r>
              <a:rPr lang="ru-RU" b="1" dirty="0">
                <a:solidFill>
                  <a:srgbClr val="333300"/>
                </a:solidFill>
                <a:latin typeface="Calibri (Заголовки)"/>
              </a:rPr>
              <a:t>5). Распределение обязанностей, определение периодичности, места, времени проведения рабочих </a:t>
            </a:r>
            <a:r>
              <a:rPr lang="ru-RU" b="1" dirty="0" smtClean="0">
                <a:solidFill>
                  <a:srgbClr val="333300"/>
                </a:solidFill>
                <a:latin typeface="Calibri (Заголовки)"/>
              </a:rPr>
              <a:t>встреч</a:t>
            </a:r>
            <a:endParaRPr lang="ru-RU" b="1" dirty="0">
              <a:solidFill>
                <a:srgbClr val="333300"/>
              </a:solidFill>
              <a:latin typeface="Calibri (Заголовки)"/>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496944" cy="5632311"/>
          </a:xfrm>
          <a:prstGeom prst="rect">
            <a:avLst/>
          </a:prstGeom>
        </p:spPr>
        <p:txBody>
          <a:bodyPr wrap="square">
            <a:spAutoFit/>
          </a:bodyPr>
          <a:lstStyle/>
          <a:p>
            <a:r>
              <a:rPr lang="ru-RU" dirty="0"/>
              <a:t> Оценка потребностей ребёнка</a:t>
            </a:r>
          </a:p>
          <a:p>
            <a:endParaRPr lang="ru-RU" dirty="0"/>
          </a:p>
          <a:p>
            <a:r>
              <a:rPr lang="ru-RU" dirty="0"/>
              <a:t>Цели: </a:t>
            </a:r>
          </a:p>
          <a:p>
            <a:r>
              <a:rPr lang="ru-RU" dirty="0"/>
              <a:t>- определить уровень актуального развития ребёнка;</a:t>
            </a:r>
          </a:p>
          <a:p>
            <a:r>
              <a:rPr lang="ru-RU" dirty="0"/>
              <a:t>- выявить особенности в развитии, если таковые имеются;</a:t>
            </a:r>
          </a:p>
          <a:p>
            <a:r>
              <a:rPr lang="ru-RU" dirty="0"/>
              <a:t>- определить потребность в оказании специальных услуг</a:t>
            </a:r>
          </a:p>
          <a:p>
            <a:endParaRPr lang="ru-RU" dirty="0"/>
          </a:p>
          <a:p>
            <a:r>
              <a:rPr lang="ru-RU" dirty="0"/>
              <a:t>Методы оценки:</a:t>
            </a:r>
          </a:p>
          <a:p>
            <a:r>
              <a:rPr lang="ru-RU" dirty="0"/>
              <a:t>- наблюдение;</a:t>
            </a:r>
          </a:p>
          <a:p>
            <a:r>
              <a:rPr lang="ru-RU" dirty="0"/>
              <a:t>- тесты;</a:t>
            </a:r>
          </a:p>
          <a:p>
            <a:r>
              <a:rPr lang="ru-RU" dirty="0"/>
              <a:t>- беседа;</a:t>
            </a:r>
          </a:p>
          <a:p>
            <a:r>
              <a:rPr lang="ru-RU" dirty="0"/>
              <a:t>- изучение личного анамнеза ребёнка;</a:t>
            </a:r>
          </a:p>
          <a:p>
            <a:r>
              <a:rPr lang="ru-RU" dirty="0"/>
              <a:t>- изучение успеваемости по учебным предметам;</a:t>
            </a:r>
          </a:p>
          <a:p>
            <a:r>
              <a:rPr lang="ru-RU" dirty="0"/>
              <a:t>- изучение продуктов деятельности ребёнка</a:t>
            </a:r>
          </a:p>
          <a:p>
            <a:endParaRPr lang="ru-RU" dirty="0"/>
          </a:p>
          <a:p>
            <a:r>
              <a:rPr lang="ru-RU" dirty="0"/>
              <a:t>Участники оценки: родители/ законные представители, педагогические работники, специалисты ресурсного центра инклюзивного образования, медицинский работник (по необходимости)</a:t>
            </a:r>
          </a:p>
          <a:p>
            <a:endParaRPr lang="ru-RU" dirty="0"/>
          </a:p>
          <a:p>
            <a:r>
              <a:rPr lang="ru-RU" dirty="0"/>
              <a:t>Форма проведения оценки: командная</a:t>
            </a:r>
          </a:p>
        </p:txBody>
      </p:sp>
    </p:spTree>
    <p:extLst>
      <p:ext uri="{BB962C8B-B14F-4D97-AF65-F5344CB8AC3E}">
        <p14:creationId xmlns:p14="http://schemas.microsoft.com/office/powerpoint/2010/main" val="3408380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27499930"/>
              </p:ext>
            </p:extLst>
          </p:nvPr>
        </p:nvGraphicFramePr>
        <p:xfrm>
          <a:off x="0" y="789855"/>
          <a:ext cx="9143999" cy="5861329"/>
        </p:xfrm>
        <a:graphic>
          <a:graphicData uri="http://schemas.openxmlformats.org/drawingml/2006/table">
            <a:tbl>
              <a:tblPr>
                <a:tableStyleId>{5C22544A-7EE6-4342-B048-85BDC9FD1C3A}</a:tableStyleId>
              </a:tblPr>
              <a:tblGrid>
                <a:gridCol w="2987824"/>
                <a:gridCol w="3024336"/>
                <a:gridCol w="3131839"/>
              </a:tblGrid>
              <a:tr h="421777">
                <a:tc>
                  <a:txBody>
                    <a:bodyPr/>
                    <a:lstStyle/>
                    <a:p>
                      <a:pPr algn="ctr">
                        <a:spcAft>
                          <a:spcPts val="0"/>
                        </a:spcAft>
                      </a:pPr>
                      <a:r>
                        <a:rPr lang="ru-RU" sz="1300" kern="50" dirty="0">
                          <a:effectLst/>
                          <a:latin typeface="Arial" panose="020B0604020202020204" pitchFamily="34" charset="0"/>
                          <a:cs typeface="Arial" panose="020B0604020202020204" pitchFamily="34" charset="0"/>
                        </a:rPr>
                        <a:t>Сферы оценивания</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rgbClr val="FFFF00"/>
                    </a:solidFill>
                  </a:tcPr>
                </a:tc>
                <a:tc>
                  <a:txBody>
                    <a:bodyPr/>
                    <a:lstStyle/>
                    <a:p>
                      <a:pPr algn="ctr">
                        <a:spcAft>
                          <a:spcPts val="0"/>
                        </a:spcAft>
                      </a:pPr>
                      <a:r>
                        <a:rPr lang="ru-RU" sz="1300" kern="50" dirty="0">
                          <a:effectLst/>
                          <a:latin typeface="Arial" panose="020B0604020202020204" pitchFamily="34" charset="0"/>
                          <a:cs typeface="Arial" panose="020B0604020202020204" pitchFamily="34" charset="0"/>
                        </a:rPr>
                        <a:t>Сильные стороны ребёнка</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rgbClr val="FFFF00"/>
                    </a:solidFill>
                  </a:tcPr>
                </a:tc>
                <a:tc>
                  <a:txBody>
                    <a:bodyPr/>
                    <a:lstStyle/>
                    <a:p>
                      <a:pPr algn="ctr">
                        <a:spcAft>
                          <a:spcPts val="0"/>
                        </a:spcAft>
                      </a:pPr>
                      <a:r>
                        <a:rPr lang="ru-RU" sz="1300" kern="50" dirty="0">
                          <a:effectLst/>
                          <a:latin typeface="Arial" panose="020B0604020202020204" pitchFamily="34" charset="0"/>
                          <a:cs typeface="Arial" panose="020B0604020202020204" pitchFamily="34" charset="0"/>
                        </a:rPr>
                        <a:t>Трудности, возникающие у ребёнка</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rgbClr val="FFFF00"/>
                    </a:solidFill>
                  </a:tcPr>
                </a:tc>
              </a:tr>
              <a:tr h="1673869">
                <a:tc>
                  <a:txBody>
                    <a:bodyPr/>
                    <a:lstStyle/>
                    <a:p>
                      <a:pPr>
                        <a:spcAft>
                          <a:spcPts val="0"/>
                        </a:spcAft>
                      </a:pPr>
                      <a:r>
                        <a:rPr lang="ru-RU" sz="1300" kern="50" dirty="0">
                          <a:effectLst/>
                          <a:latin typeface="Arial" panose="020B0604020202020204" pitchFamily="34" charset="0"/>
                          <a:cs typeface="Arial" panose="020B0604020202020204" pitchFamily="34" charset="0"/>
                        </a:rPr>
                        <a:t>Познавательная сфера (восприятие предметов, объектов, цвета, формы величины; внимание; память; мышление)</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chemeClr val="accent2">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Зрительное восприятие без нарушений, владеет основными сенсорными эталонами (цвет, форма, величина); хорошо запоминает эмоционально окрашенный материал; </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chemeClr val="accent2">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Испытывает трудности в усвоении учебного материала на слух, быстро его забывает; недостаток концентрации внимания на предлагаемых заданиях мешает их усвоению; испытывает затруднения в работе с абстрактными, образными понятиями</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chemeClr val="accent2">
                        <a:lumMod val="40000"/>
                        <a:lumOff val="60000"/>
                      </a:schemeClr>
                    </a:solidFill>
                  </a:tcPr>
                </a:tc>
              </a:tr>
              <a:tr h="862528">
                <a:tc>
                  <a:txBody>
                    <a:bodyPr/>
                    <a:lstStyle/>
                    <a:p>
                      <a:pPr>
                        <a:spcAft>
                          <a:spcPts val="0"/>
                        </a:spcAft>
                      </a:pPr>
                      <a:r>
                        <a:rPr lang="ru-RU" sz="1300" kern="50" dirty="0">
                          <a:effectLst/>
                          <a:latin typeface="Arial" panose="020B0604020202020204" pitchFamily="34" charset="0"/>
                          <a:cs typeface="Arial" panose="020B0604020202020204" pitchFamily="34" charset="0"/>
                        </a:rPr>
                        <a:t>Речь (словарный запас, понимание речи, звукопроизношение, грамматический строй, особенности строения речевого аппарата)</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rgbClr val="FFFF66"/>
                    </a:solidFill>
                  </a:tcPr>
                </a:tc>
                <a:tc>
                  <a:txBody>
                    <a:bodyPr/>
                    <a:lstStyle/>
                    <a:p>
                      <a:pPr algn="just">
                        <a:spcAft>
                          <a:spcPts val="0"/>
                        </a:spcAft>
                      </a:pPr>
                      <a:r>
                        <a:rPr lang="ru-RU" sz="1300" kern="50">
                          <a:effectLst/>
                          <a:latin typeface="Arial" panose="020B0604020202020204" pitchFamily="34" charset="0"/>
                          <a:cs typeface="Arial" panose="020B0604020202020204" pitchFamily="34" charset="0"/>
                        </a:rPr>
                        <a:t>Хорошо использует речь как средство коммуникации; владеет достаточным объёмом обиходно-бытовых фраз</a:t>
                      </a:r>
                      <a:endParaRPr lang="ru-RU" sz="1300" kern="50">
                        <a:effectLst/>
                        <a:latin typeface="Arial" panose="020B0604020202020204" pitchFamily="34" charset="0"/>
                        <a:ea typeface="Droid Sans Fallback"/>
                        <a:cs typeface="Arial" panose="020B0604020202020204" pitchFamily="34" charset="0"/>
                      </a:endParaRPr>
                    </a:p>
                  </a:txBody>
                  <a:tcPr marL="24998" marR="24998" marT="24998" marB="24998">
                    <a:solidFill>
                      <a:srgbClr val="FFFF66"/>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Звукопроизношение, грамматический строй речи нарушены</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rgbClr val="FFFF66"/>
                    </a:solidFill>
                  </a:tcPr>
                </a:tc>
              </a:tr>
              <a:tr h="1268199">
                <a:tc>
                  <a:txBody>
                    <a:bodyPr/>
                    <a:lstStyle/>
                    <a:p>
                      <a:pPr>
                        <a:spcAft>
                          <a:spcPts val="0"/>
                        </a:spcAft>
                      </a:pPr>
                      <a:r>
                        <a:rPr lang="ru-RU" sz="1300" kern="50" dirty="0">
                          <a:effectLst/>
                          <a:latin typeface="Arial" panose="020B0604020202020204" pitchFamily="34" charset="0"/>
                          <a:cs typeface="Arial" panose="020B0604020202020204" pitchFamily="34" charset="0"/>
                        </a:rPr>
                        <a:t>Двигательная сфера (общая и мелкая моторика), сенсорно-перцептивные функции (слух, зрение, тактильная чувствительность)</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chemeClr val="accent3">
                        <a:lumMod val="60000"/>
                        <a:lumOff val="4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Самостоятельно передвигается; правильно держит ручку, карандаш, ориентируется на листе бумаги (соблюдает строку), пишет буквы, цифры. Сенсорно-перцептивные функции сохранны.</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chemeClr val="accent3">
                        <a:lumMod val="60000"/>
                        <a:lumOff val="4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Движения </a:t>
                      </a:r>
                      <a:r>
                        <a:rPr lang="ru-RU" sz="1300" kern="50" dirty="0" err="1">
                          <a:effectLst/>
                          <a:latin typeface="Arial" panose="020B0604020202020204" pitchFamily="34" charset="0"/>
                          <a:cs typeface="Arial" panose="020B0604020202020204" pitchFamily="34" charset="0"/>
                        </a:rPr>
                        <a:t>моторно</a:t>
                      </a:r>
                      <a:r>
                        <a:rPr lang="ru-RU" sz="1300" kern="50" dirty="0">
                          <a:effectLst/>
                          <a:latin typeface="Arial" panose="020B0604020202020204" pitchFamily="34" charset="0"/>
                          <a:cs typeface="Arial" panose="020B0604020202020204" pitchFamily="34" charset="0"/>
                        </a:rPr>
                        <a:t> неловкие в подвижных играх, на занятиях по физкультуре. Почерк неаккуратный.</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chemeClr val="accent3">
                        <a:lumMod val="60000"/>
                        <a:lumOff val="40000"/>
                      </a:schemeClr>
                    </a:solidFill>
                  </a:tcPr>
                </a:tc>
              </a:tr>
              <a:tr h="1509117">
                <a:tc>
                  <a:txBody>
                    <a:bodyPr/>
                    <a:lstStyle/>
                    <a:p>
                      <a:pPr>
                        <a:spcAft>
                          <a:spcPts val="0"/>
                        </a:spcAft>
                      </a:pPr>
                      <a:r>
                        <a:rPr lang="ru-RU" sz="1300" kern="50" dirty="0">
                          <a:effectLst/>
                          <a:latin typeface="Arial" panose="020B0604020202020204" pitchFamily="34" charset="0"/>
                          <a:cs typeface="Arial" panose="020B0604020202020204" pitchFamily="34" charset="0"/>
                        </a:rPr>
                        <a:t>Эмоционально-волевая сфера, поведение, характерологические особенности (особенности эмоций, мотивационно-</a:t>
                      </a:r>
                      <a:r>
                        <a:rPr lang="ru-RU" sz="1300" kern="50" dirty="0" err="1">
                          <a:effectLst/>
                          <a:latin typeface="Arial" panose="020B0604020202020204" pitchFamily="34" charset="0"/>
                          <a:cs typeface="Arial" panose="020B0604020202020204" pitchFamily="34" charset="0"/>
                        </a:rPr>
                        <a:t>потребностных</a:t>
                      </a:r>
                      <a:r>
                        <a:rPr lang="ru-RU" sz="1300" kern="50" dirty="0">
                          <a:effectLst/>
                          <a:latin typeface="Arial" panose="020B0604020202020204" pitchFamily="34" charset="0"/>
                          <a:cs typeface="Arial" panose="020B0604020202020204" pitchFamily="34" charset="0"/>
                        </a:rPr>
                        <a:t> компонентов, самооценки, устойчивых черт характера)</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chemeClr val="tx2">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Доброжелательный, открытый, честный, исполнительный, вежливый; хорошо сформирована игровая мотивация; выполняет общие правила поведения в классе; эмоциональный фон ровный, положительный. Самооценка завышена.</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chemeClr val="tx2">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Инфантилен (пытается единолично завладеть вниманием взрослого, иногда навязчив); познавательная мотивация, мотивация достижения результата не сформированы.</a:t>
                      </a:r>
                      <a:endParaRPr lang="ru-RU" sz="1300" kern="50" dirty="0">
                        <a:effectLst/>
                        <a:latin typeface="Arial" panose="020B0604020202020204" pitchFamily="34" charset="0"/>
                        <a:ea typeface="Droid Sans Fallback"/>
                        <a:cs typeface="Arial" panose="020B0604020202020204" pitchFamily="34" charset="0"/>
                      </a:endParaRPr>
                    </a:p>
                  </a:txBody>
                  <a:tcPr marL="24998" marR="24998" marT="24998" marB="24998">
                    <a:solidFill>
                      <a:schemeClr val="tx2">
                        <a:lumMod val="40000"/>
                        <a:lumOff val="60000"/>
                      </a:schemeClr>
                    </a:solidFill>
                  </a:tcPr>
                </a:tc>
              </a:tr>
            </a:tbl>
          </a:graphicData>
        </a:graphic>
      </p:graphicFrame>
      <p:sp>
        <p:nvSpPr>
          <p:cNvPr id="3" name="Rectangle 1"/>
          <p:cNvSpPr>
            <a:spLocks noChangeArrowheads="1"/>
          </p:cNvSpPr>
          <p:nvPr/>
        </p:nvSpPr>
        <p:spPr bwMode="auto">
          <a:xfrm>
            <a:off x="395536" y="0"/>
            <a:ext cx="8607293"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zh-CN" sz="1500" b="1" i="0" u="none" strike="noStrike" cap="none" normalizeH="0" baseline="0" dirty="0" smtClean="0">
                <a:ln>
                  <a:noFill/>
                </a:ln>
                <a:solidFill>
                  <a:schemeClr val="tx1"/>
                </a:solidFill>
                <a:effectLst/>
                <a:latin typeface="Tinos"/>
                <a:ea typeface="Droid Sans Fallback"/>
                <a:cs typeface="Cantarell"/>
              </a:rPr>
              <a:t>Карта оценки потребностей ребёнка</a:t>
            </a:r>
            <a:endParaRPr kumimoji="0" lang="ru-RU" altLang="zh-CN"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0" i="0" u="none" strike="noStrike" cap="none" normalizeH="0" baseline="0" dirty="0" smtClean="0">
                <a:ln>
                  <a:noFill/>
                </a:ln>
                <a:solidFill>
                  <a:schemeClr val="tx1"/>
                </a:solidFill>
                <a:effectLst/>
                <a:latin typeface="Tinos"/>
                <a:ea typeface="Droid Sans Fallback"/>
                <a:cs typeface="Cantarell"/>
              </a:rPr>
              <a:t>ФИ ребёнка </a:t>
            </a:r>
            <a:r>
              <a:rPr kumimoji="0" lang="ru-RU" altLang="zh-CN" sz="1400" b="0" i="0" u="sng" strike="noStrike" cap="none" normalizeH="0" baseline="0" dirty="0" smtClean="0">
                <a:ln>
                  <a:noFill/>
                </a:ln>
                <a:solidFill>
                  <a:schemeClr val="tx1"/>
                </a:solidFill>
                <a:effectLst/>
                <a:latin typeface="Tinos"/>
                <a:ea typeface="Droid Sans Fallback"/>
                <a:cs typeface="Cantarell"/>
              </a:rPr>
              <a:t>Алексей</a:t>
            </a:r>
            <a:r>
              <a:rPr kumimoji="0" lang="ru-RU" altLang="zh-CN" sz="1400" b="0" i="0" u="none" strike="noStrike" cap="none" normalizeH="0" baseline="0" dirty="0" smtClean="0">
                <a:ln>
                  <a:noFill/>
                </a:ln>
                <a:solidFill>
                  <a:schemeClr val="tx1"/>
                </a:solidFill>
                <a:effectLst/>
                <a:latin typeface="Tinos"/>
                <a:ea typeface="Droid Sans Fallback"/>
                <a:cs typeface="Cantarell"/>
              </a:rPr>
              <a:t>   Дата рождения, возраст</a:t>
            </a:r>
            <a:r>
              <a:rPr kumimoji="0" lang="ru-RU" altLang="zh-CN" sz="1400" b="0" i="0" u="sng" strike="noStrike" cap="none" normalizeH="0" baseline="0" dirty="0" smtClean="0">
                <a:ln>
                  <a:noFill/>
                </a:ln>
                <a:solidFill>
                  <a:schemeClr val="tx1"/>
                </a:solidFill>
                <a:effectLst/>
                <a:latin typeface="Calibri" panose="020F0502020204030204" pitchFamily="34" charset="0"/>
                <a:ea typeface="Droid Sans Fallback"/>
                <a:cs typeface="Cantarell"/>
              </a:rPr>
              <a:t> </a:t>
            </a:r>
            <a:r>
              <a:rPr kumimoji="0" lang="ru-RU" altLang="zh-CN" sz="1400" b="0" i="0" u="sng" strike="noStrike" cap="none" normalizeH="0" baseline="0" dirty="0" smtClean="0">
                <a:ln>
                  <a:noFill/>
                </a:ln>
                <a:solidFill>
                  <a:schemeClr val="tx1"/>
                </a:solidFill>
                <a:effectLst/>
                <a:latin typeface="Tinos"/>
                <a:ea typeface="Droid Sans Fallback"/>
                <a:cs typeface="Cantarell"/>
              </a:rPr>
              <a:t>8 лет </a:t>
            </a:r>
            <a:endParaRPr kumimoji="0" lang="ru-RU" altLang="zh-CN"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0" i="0" u="none" strike="noStrike" cap="none" normalizeH="0" baseline="0" dirty="0" err="1" smtClean="0">
                <a:ln>
                  <a:noFill/>
                </a:ln>
                <a:solidFill>
                  <a:schemeClr val="tx1"/>
                </a:solidFill>
                <a:effectLst/>
                <a:latin typeface="Tinos"/>
                <a:ea typeface="Droid Sans Fallback"/>
                <a:cs typeface="Cantarell"/>
              </a:rPr>
              <a:t>Дом.адрес</a:t>
            </a:r>
            <a:r>
              <a:rPr kumimoji="0" lang="ru-RU" altLang="zh-CN" sz="1400" b="0" i="0" u="none" strike="noStrike" cap="none" normalizeH="0" baseline="0" dirty="0" smtClean="0">
                <a:ln>
                  <a:noFill/>
                </a:ln>
                <a:solidFill>
                  <a:schemeClr val="tx1"/>
                </a:solidFill>
                <a:effectLst/>
                <a:latin typeface="Tinos"/>
                <a:ea typeface="Droid Sans Fallback"/>
                <a:cs typeface="Cantarell"/>
              </a:rPr>
              <a:t>, телефон _________  Образовательное учреждение </a:t>
            </a:r>
            <a:r>
              <a:rPr kumimoji="0" lang="ru-RU" altLang="zh-CN" sz="1400" b="0" i="0" u="sng" strike="noStrike" cap="none" normalizeH="0" baseline="0" dirty="0" smtClean="0">
                <a:ln>
                  <a:noFill/>
                </a:ln>
                <a:solidFill>
                  <a:schemeClr val="tx1"/>
                </a:solidFill>
                <a:effectLst/>
                <a:latin typeface="Tinos"/>
                <a:ea typeface="Droid Sans Fallback"/>
                <a:cs typeface="Cantarell"/>
              </a:rPr>
              <a:t>ГУО «Средняя школа № </a:t>
            </a:r>
            <a:r>
              <a:rPr kumimoji="0" lang="ru-RU" altLang="zh-CN" sz="1400" b="0" i="0" u="sng" strike="noStrike" cap="none" normalizeH="0" baseline="0" dirty="0" err="1" smtClean="0">
                <a:ln>
                  <a:noFill/>
                </a:ln>
                <a:solidFill>
                  <a:schemeClr val="tx1"/>
                </a:solidFill>
                <a:effectLst/>
                <a:latin typeface="Tinos"/>
                <a:ea typeface="Droid Sans Fallback"/>
                <a:cs typeface="Cantarell"/>
              </a:rPr>
              <a:t>г.Сморгони</a:t>
            </a:r>
            <a:r>
              <a:rPr kumimoji="0" lang="ru-RU" altLang="zh-CN" sz="1400" b="0" i="0" u="sng" strike="noStrike" cap="none" normalizeH="0" baseline="0" dirty="0" smtClean="0">
                <a:ln>
                  <a:noFill/>
                </a:ln>
                <a:solidFill>
                  <a:schemeClr val="tx1"/>
                </a:solidFill>
                <a:effectLst/>
                <a:latin typeface="Tinos"/>
                <a:ea typeface="Droid Sans Fallback"/>
                <a:cs typeface="Cantarell"/>
              </a:rPr>
              <a:t>»</a:t>
            </a:r>
            <a:endParaRPr kumimoji="0" lang="ru-RU" altLang="zh-CN"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7959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81791056"/>
              </p:ext>
            </p:extLst>
          </p:nvPr>
        </p:nvGraphicFramePr>
        <p:xfrm>
          <a:off x="0" y="116633"/>
          <a:ext cx="9143999" cy="6616859"/>
        </p:xfrm>
        <a:graphic>
          <a:graphicData uri="http://schemas.openxmlformats.org/drawingml/2006/table">
            <a:tbl>
              <a:tblPr>
                <a:tableStyleId>{5C22544A-7EE6-4342-B048-85BDC9FD1C3A}</a:tableStyleId>
              </a:tblPr>
              <a:tblGrid>
                <a:gridCol w="2824975"/>
                <a:gridCol w="3345365"/>
                <a:gridCol w="2973659"/>
              </a:tblGrid>
              <a:tr h="1177782">
                <a:tc>
                  <a:txBody>
                    <a:bodyPr/>
                    <a:lstStyle/>
                    <a:p>
                      <a:pPr>
                        <a:spcAft>
                          <a:spcPts val="0"/>
                        </a:spcAft>
                      </a:pPr>
                      <a:r>
                        <a:rPr lang="ru-RU" sz="1300" kern="50" dirty="0">
                          <a:effectLst/>
                          <a:latin typeface="Arial" panose="020B0604020202020204" pitchFamily="34" charset="0"/>
                          <a:cs typeface="Arial" panose="020B0604020202020204" pitchFamily="34" charset="0"/>
                        </a:rPr>
                        <a:t>Коммуникативная сфера (особенности взаимодействия со сверстниками, взрослыми; заинтересованность, инициативность в контактах)</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chemeClr val="tx2">
                        <a:lumMod val="40000"/>
                        <a:lumOff val="60000"/>
                      </a:schemeClr>
                    </a:solidFill>
                  </a:tcPr>
                </a:tc>
                <a:tc>
                  <a:txBody>
                    <a:bodyPr/>
                    <a:lstStyle/>
                    <a:p>
                      <a:pPr algn="just">
                        <a:spcAft>
                          <a:spcPts val="0"/>
                        </a:spcAft>
                      </a:pPr>
                      <a:r>
                        <a:rPr lang="ru-RU" sz="1300" kern="50">
                          <a:effectLst/>
                          <a:latin typeface="Arial" panose="020B0604020202020204" pitchFamily="34" charset="0"/>
                          <a:cs typeface="Arial" panose="020B0604020202020204" pitchFamily="34" charset="0"/>
                        </a:rPr>
                        <a:t>Легко идёт на контакт, ориентирован во взаимодействии на взрослого (помощь, поддержку, эмоциональную реакцию); заинтересован в контактах со сверстниками</a:t>
                      </a:r>
                      <a:endParaRPr lang="ru-RU" sz="1300" kern="50">
                        <a:effectLst/>
                        <a:latin typeface="Arial" panose="020B0604020202020204" pitchFamily="34" charset="0"/>
                        <a:ea typeface="Droid Sans Fallback"/>
                        <a:cs typeface="Arial" panose="020B0604020202020204" pitchFamily="34" charset="0"/>
                      </a:endParaRPr>
                    </a:p>
                  </a:txBody>
                  <a:tcPr marL="24182" marR="24182" marT="24182" marB="24182">
                    <a:solidFill>
                      <a:schemeClr val="tx2">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Не всегда реагирует на задание, инструкцию, обращённые ко всему классу. Пытается привлечь к себе внимание негативными способами.</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chemeClr val="tx2">
                        <a:lumMod val="40000"/>
                        <a:lumOff val="60000"/>
                      </a:schemeClr>
                    </a:solidFill>
                  </a:tcPr>
                </a:tc>
              </a:tr>
              <a:tr h="734784">
                <a:tc>
                  <a:txBody>
                    <a:bodyPr/>
                    <a:lstStyle/>
                    <a:p>
                      <a:pPr>
                        <a:spcAft>
                          <a:spcPts val="0"/>
                        </a:spcAft>
                      </a:pPr>
                      <a:r>
                        <a:rPr lang="ru-RU" sz="1300" kern="50" dirty="0">
                          <a:effectLst/>
                          <a:latin typeface="Arial" panose="020B0604020202020204" pitchFamily="34" charset="0"/>
                          <a:cs typeface="Arial" panose="020B0604020202020204" pitchFamily="34" charset="0"/>
                        </a:rPr>
                        <a:t>Социально-бытовая ориентировка (навыки самообслуживания, ориентация в окружающем мире)</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chemeClr val="accent6">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Обслуживает себя самостоятельно, хорошо ориентируется дома, в пределах класса</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chemeClr val="accent6">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На малознакомой территории ориентируется с трудом, не всегда опрятен</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chemeClr val="accent6">
                        <a:lumMod val="40000"/>
                        <a:lumOff val="60000"/>
                      </a:schemeClr>
                    </a:solidFill>
                  </a:tcPr>
                </a:tc>
              </a:tr>
              <a:tr h="1471809">
                <a:tc>
                  <a:txBody>
                    <a:bodyPr/>
                    <a:lstStyle/>
                    <a:p>
                      <a:pPr>
                        <a:spcAft>
                          <a:spcPts val="0"/>
                        </a:spcAft>
                      </a:pPr>
                      <a:r>
                        <a:rPr lang="ru-RU" sz="1300" kern="50" dirty="0">
                          <a:effectLst/>
                          <a:latin typeface="Arial" panose="020B0604020202020204" pitchFamily="34" charset="0"/>
                          <a:cs typeface="Arial" panose="020B0604020202020204" pitchFamily="34" charset="0"/>
                        </a:rPr>
                        <a:t>Деятельность (целенаправленность, темп, ориентировка на конечный результат, работоспособность, ведущий вид деятельности)</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rgbClr val="FFFF66"/>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В интересующих, эмоционально преподнесённых заданиях заинтересован. При организующей, направляющей помощи взрослого действует до конца. В медленном темпе работоспособность удовлетворительная. Ведущий вид деятельности — игровая.</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rgbClr val="FFFF66"/>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Тяжело работать в заданном темпе совместно со всем классом. Отсутствие самостоятельности в интеллектуальной деятельности</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rgbClr val="FFFF66"/>
                    </a:solidFill>
                  </a:tcPr>
                </a:tc>
              </a:tr>
              <a:tr h="2088232">
                <a:tc>
                  <a:txBody>
                    <a:bodyPr/>
                    <a:lstStyle/>
                    <a:p>
                      <a:pPr>
                        <a:spcAft>
                          <a:spcPts val="0"/>
                        </a:spcAft>
                      </a:pPr>
                      <a:r>
                        <a:rPr lang="ru-RU" sz="1300" kern="50" dirty="0">
                          <a:effectLst/>
                          <a:latin typeface="Arial" panose="020B0604020202020204" pitchFamily="34" charset="0"/>
                          <a:cs typeface="Arial" panose="020B0604020202020204" pitchFamily="34" charset="0"/>
                        </a:rPr>
                        <a:t>Учебные знания, умения и навыки (знания по предметным областям)</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rgbClr val="92D050"/>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Знает печатные буквы, читает простые слова, понимает их смысл; владеет порядковым счётом в пределах 10; выполняет действия сложения и вычитания на конкретном наглядном материале в пределах 5, соотносит цифры с количеством предметов в пределах 10.</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rgbClr val="92D050"/>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С трудом усваивает (забывает) изображения прописных букв, не соотносит их с печатными буквами, не  читает более сложные слова. Не выполняет действия сложения, вычитания без опоры на наглядность. </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rgbClr val="92D050"/>
                    </a:solidFill>
                  </a:tcPr>
                </a:tc>
              </a:tr>
              <a:tr h="1144252">
                <a:tc>
                  <a:txBody>
                    <a:bodyPr/>
                    <a:lstStyle/>
                    <a:p>
                      <a:pPr>
                        <a:spcAft>
                          <a:spcPts val="0"/>
                        </a:spcAft>
                      </a:pPr>
                      <a:r>
                        <a:rPr lang="ru-RU" sz="1300" kern="50" dirty="0">
                          <a:effectLst/>
                          <a:latin typeface="Arial" panose="020B0604020202020204" pitchFamily="34" charset="0"/>
                          <a:cs typeface="Arial" panose="020B0604020202020204" pitchFamily="34" charset="0"/>
                        </a:rPr>
                        <a:t>Выводы (исходя из оценки, ребёнок нуждается/ не нуждается в специально организованной помощи)</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rgbClr val="FFC000"/>
                    </a:solidFill>
                  </a:tcPr>
                </a:tc>
                <a:tc gridSpan="2">
                  <a:txBody>
                    <a:bodyPr/>
                    <a:lstStyle/>
                    <a:p>
                      <a:pPr algn="just">
                        <a:spcAft>
                          <a:spcPts val="0"/>
                        </a:spcAft>
                      </a:pPr>
                      <a:r>
                        <a:rPr lang="ru-RU" sz="1300" kern="50" dirty="0">
                          <a:effectLst/>
                          <a:latin typeface="Arial" panose="020B0604020202020204" pitchFamily="34" charset="0"/>
                          <a:cs typeface="Arial" panose="020B0604020202020204" pitchFamily="34" charset="0"/>
                        </a:rPr>
                        <a:t>Ребёнок нуждается в специально организованной образовательной (дополнительные пособия, тренажёры), психологической (создание положительного микроклимата в коллективе, формирование  самостоятельности в деятельности), коррекционной (логопедической) помощи </a:t>
                      </a:r>
                      <a:endParaRPr lang="ru-RU" sz="1300" kern="50" dirty="0">
                        <a:effectLst/>
                        <a:latin typeface="Arial" panose="020B0604020202020204" pitchFamily="34" charset="0"/>
                        <a:ea typeface="Droid Sans Fallback"/>
                        <a:cs typeface="Arial" panose="020B0604020202020204" pitchFamily="34" charset="0"/>
                      </a:endParaRPr>
                    </a:p>
                  </a:txBody>
                  <a:tcPr marL="24182" marR="24182" marT="24182" marB="24182">
                    <a:solidFill>
                      <a:srgbClr val="FFC000"/>
                    </a:solidFill>
                  </a:tcPr>
                </a:tc>
                <a:tc hMerge="1">
                  <a:txBody>
                    <a:bodyPr/>
                    <a:lstStyle/>
                    <a:p>
                      <a:endParaRPr lang="ru-RU"/>
                    </a:p>
                  </a:txBody>
                  <a:tcPr/>
                </a:tc>
              </a:tr>
            </a:tbl>
          </a:graphicData>
        </a:graphic>
      </p:graphicFrame>
    </p:spTree>
    <p:extLst>
      <p:ext uri="{BB962C8B-B14F-4D97-AF65-F5344CB8AC3E}">
        <p14:creationId xmlns:p14="http://schemas.microsoft.com/office/powerpoint/2010/main" val="1526580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8"/>
            <a:ext cx="6660232" cy="369332"/>
          </a:xfrm>
          <a:prstGeom prst="rect">
            <a:avLst/>
          </a:prstGeom>
        </p:spPr>
        <p:txBody>
          <a:bodyPr wrap="square">
            <a:spAutoFit/>
          </a:bodyPr>
          <a:lstStyle/>
          <a:p>
            <a:pPr algn="ctr"/>
            <a:r>
              <a:rPr lang="ru-RU" b="1" kern="50" dirty="0">
                <a:latin typeface="Cantarell"/>
                <a:ea typeface="Droid Sans Fallback"/>
                <a:cs typeface="Cantarell"/>
              </a:rPr>
              <a:t>Индивидуальная программа сопровождения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900769028"/>
              </p:ext>
            </p:extLst>
          </p:nvPr>
        </p:nvGraphicFramePr>
        <p:xfrm>
          <a:off x="0" y="836712"/>
          <a:ext cx="9144000" cy="5914199"/>
        </p:xfrm>
        <a:graphic>
          <a:graphicData uri="http://schemas.openxmlformats.org/drawingml/2006/table">
            <a:tbl>
              <a:tblPr>
                <a:tableStyleId>{5C22544A-7EE6-4342-B048-85BDC9FD1C3A}</a:tableStyleId>
              </a:tblPr>
              <a:tblGrid>
                <a:gridCol w="2825055"/>
                <a:gridCol w="3547144"/>
                <a:gridCol w="2771801"/>
              </a:tblGrid>
              <a:tr h="424416">
                <a:tc>
                  <a:txBody>
                    <a:bodyPr/>
                    <a:lstStyle/>
                    <a:p>
                      <a:pPr algn="ctr">
                        <a:spcAft>
                          <a:spcPts val="0"/>
                        </a:spcAft>
                      </a:pPr>
                      <a:r>
                        <a:rPr lang="ru-RU" sz="1300" kern="50" dirty="0">
                          <a:effectLst/>
                          <a:latin typeface="Arial" panose="020B0604020202020204" pitchFamily="34" charset="0"/>
                          <a:cs typeface="Arial" panose="020B0604020202020204" pitchFamily="34" charset="0"/>
                        </a:rPr>
                        <a:t>Сферы развития</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rgbClr val="FFC000"/>
                    </a:solidFill>
                  </a:tcPr>
                </a:tc>
                <a:tc>
                  <a:txBody>
                    <a:bodyPr/>
                    <a:lstStyle/>
                    <a:p>
                      <a:pPr algn="ctr">
                        <a:spcAft>
                          <a:spcPts val="0"/>
                        </a:spcAft>
                      </a:pPr>
                      <a:r>
                        <a:rPr lang="ru-RU" sz="1300" kern="50">
                          <a:effectLst/>
                          <a:latin typeface="Arial" panose="020B0604020202020204" pitchFamily="34" charset="0"/>
                          <a:cs typeface="Arial" panose="020B0604020202020204" pitchFamily="34" charset="0"/>
                        </a:rPr>
                        <a:t>Задачи и ресурсы</a:t>
                      </a:r>
                      <a:endParaRPr lang="ru-RU" sz="1300" kern="50">
                        <a:effectLst/>
                        <a:latin typeface="Arial" panose="020B0604020202020204" pitchFamily="34" charset="0"/>
                        <a:ea typeface="Droid Sans Fallback"/>
                        <a:cs typeface="Arial" panose="020B0604020202020204" pitchFamily="34" charset="0"/>
                      </a:endParaRPr>
                    </a:p>
                  </a:txBody>
                  <a:tcPr marL="23524" marR="23524" marT="23524" marB="23524">
                    <a:solidFill>
                      <a:srgbClr val="FFC000"/>
                    </a:solidFill>
                  </a:tcPr>
                </a:tc>
                <a:tc>
                  <a:txBody>
                    <a:bodyPr/>
                    <a:lstStyle/>
                    <a:p>
                      <a:pPr algn="ctr">
                        <a:spcAft>
                          <a:spcPts val="0"/>
                        </a:spcAft>
                      </a:pPr>
                      <a:r>
                        <a:rPr lang="ru-RU" sz="1300" kern="50" dirty="0">
                          <a:effectLst/>
                          <a:latin typeface="Arial" panose="020B0604020202020204" pitchFamily="34" charset="0"/>
                          <a:cs typeface="Arial" panose="020B0604020202020204" pitchFamily="34" charset="0"/>
                        </a:rPr>
                        <a:t>Ожидаемый результат (индикаторы)</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rgbClr val="FFC000"/>
                    </a:solidFill>
                  </a:tcPr>
                </a:tc>
              </a:tr>
              <a:tr h="1159911">
                <a:tc>
                  <a:txBody>
                    <a:bodyPr/>
                    <a:lstStyle/>
                    <a:p>
                      <a:pPr>
                        <a:spcAft>
                          <a:spcPts val="0"/>
                        </a:spcAft>
                      </a:pPr>
                      <a:r>
                        <a:rPr lang="ru-RU" sz="1300" kern="50" dirty="0">
                          <a:effectLst/>
                          <a:latin typeface="Arial" panose="020B0604020202020204" pitchFamily="34" charset="0"/>
                          <a:cs typeface="Arial" panose="020B0604020202020204" pitchFamily="34" charset="0"/>
                        </a:rPr>
                        <a:t>Познавательная сфера (восприятие предметов, объектов, цвета, формы величины; внимание; память; мышление)</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chemeClr val="accent5">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активно использовать зрительные стимулы (наглядность) и эмоциональность при подаче нового материала;</a:t>
                      </a:r>
                    </a:p>
                    <a:p>
                      <a:pPr algn="just">
                        <a:spcAft>
                          <a:spcPts val="0"/>
                        </a:spcAft>
                      </a:pPr>
                      <a:r>
                        <a:rPr lang="ru-RU" sz="1300" kern="50" dirty="0">
                          <a:effectLst/>
                          <a:latin typeface="Arial" panose="020B0604020202020204" pitchFamily="34" charset="0"/>
                          <a:cs typeface="Arial" panose="020B0604020202020204" pitchFamily="34" charset="0"/>
                        </a:rPr>
                        <a:t>- дозировать предъявляемый материал, многократно его повторять</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chemeClr val="accent5">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у Алексея повысилась концентрация внимания, улучшилось запоминание </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chemeClr val="accent5">
                        <a:lumMod val="40000"/>
                        <a:lumOff val="60000"/>
                      </a:schemeClr>
                    </a:solidFill>
                  </a:tcPr>
                </a:tc>
              </a:tr>
              <a:tr h="1028304">
                <a:tc>
                  <a:txBody>
                    <a:bodyPr/>
                    <a:lstStyle/>
                    <a:p>
                      <a:pPr>
                        <a:spcAft>
                          <a:spcPts val="0"/>
                        </a:spcAft>
                      </a:pPr>
                      <a:r>
                        <a:rPr lang="ru-RU" sz="1300" kern="50" dirty="0">
                          <a:effectLst/>
                          <a:latin typeface="Arial" panose="020B0604020202020204" pitchFamily="34" charset="0"/>
                          <a:cs typeface="Arial" panose="020B0604020202020204" pitchFamily="34" charset="0"/>
                        </a:rPr>
                        <a:t>Речь (словарный запас, понимание речи, звукопроизношение, грамматический строй, особенности строения речевого аппарата)</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chemeClr val="accent6">
                        <a:lumMod val="20000"/>
                        <a:lumOff val="8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проводить коррекцию звукопроизношения, грамматического строя речи в учебной и </a:t>
                      </a:r>
                      <a:r>
                        <a:rPr lang="ru-RU" sz="1300" kern="50" dirty="0" err="1">
                          <a:effectLst/>
                          <a:latin typeface="Arial" panose="020B0604020202020204" pitchFamily="34" charset="0"/>
                          <a:cs typeface="Arial" panose="020B0604020202020204" pitchFamily="34" charset="0"/>
                        </a:rPr>
                        <a:t>внеучебной</a:t>
                      </a:r>
                      <a:r>
                        <a:rPr lang="ru-RU" sz="1300" kern="50" dirty="0">
                          <a:effectLst/>
                          <a:latin typeface="Arial" panose="020B0604020202020204" pitchFamily="34" charset="0"/>
                          <a:cs typeface="Arial" panose="020B0604020202020204" pitchFamily="34" charset="0"/>
                        </a:rPr>
                        <a:t> деятельности </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chemeClr val="accent6">
                        <a:lumMod val="20000"/>
                        <a:lumOff val="8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улучшилось произношение свистящих и шипящих звуков; </a:t>
                      </a:r>
                    </a:p>
                    <a:p>
                      <a:pPr algn="just">
                        <a:spcAft>
                          <a:spcPts val="0"/>
                        </a:spcAft>
                      </a:pPr>
                      <a:r>
                        <a:rPr lang="ru-RU" sz="1300" kern="50" dirty="0">
                          <a:effectLst/>
                          <a:latin typeface="Arial" panose="020B0604020202020204" pitchFamily="34" charset="0"/>
                          <a:cs typeface="Arial" panose="020B0604020202020204" pitchFamily="34" charset="0"/>
                        </a:rPr>
                        <a:t>- правильно согласовывает слова в предложении в роде и числе</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chemeClr val="accent6">
                        <a:lumMod val="20000"/>
                        <a:lumOff val="80000"/>
                      </a:schemeClr>
                    </a:solidFill>
                  </a:tcPr>
                </a:tc>
              </a:tr>
              <a:tr h="1382308">
                <a:tc>
                  <a:txBody>
                    <a:bodyPr/>
                    <a:lstStyle/>
                    <a:p>
                      <a:pPr>
                        <a:spcAft>
                          <a:spcPts val="0"/>
                        </a:spcAft>
                      </a:pPr>
                      <a:r>
                        <a:rPr lang="ru-RU" sz="1300" kern="50" dirty="0">
                          <a:effectLst/>
                          <a:latin typeface="Arial" panose="020B0604020202020204" pitchFamily="34" charset="0"/>
                          <a:cs typeface="Arial" panose="020B0604020202020204" pitchFamily="34" charset="0"/>
                        </a:rPr>
                        <a:t>Двигательная сфера (общая и мелкая моторика), сенсорно-перцептивные функции (слух, зрение, тактильная чувствительность)</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rgbClr val="92D050"/>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подбирать подвижные игры и упражнения, соответствующие возможностям ребёнка, поддерживающие его успешность, физическую нагрузку увеличивать поэтапно;</a:t>
                      </a:r>
                    </a:p>
                    <a:p>
                      <a:pPr algn="just">
                        <a:spcAft>
                          <a:spcPts val="0"/>
                        </a:spcAft>
                      </a:pPr>
                      <a:r>
                        <a:rPr lang="ru-RU" sz="1300" kern="50" dirty="0">
                          <a:effectLst/>
                          <a:latin typeface="Arial" panose="020B0604020202020204" pitchFamily="34" charset="0"/>
                          <a:cs typeface="Arial" panose="020B0604020202020204" pitchFamily="34" charset="0"/>
                        </a:rPr>
                        <a:t>- подбирать задания по развитию мелкой моторики (в том числе и дома)</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rgbClr val="92D050"/>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Алексею нравятся учебные занятия по физкультуре, подвижные игры;</a:t>
                      </a:r>
                    </a:p>
                    <a:p>
                      <a:pPr algn="just">
                        <a:spcAft>
                          <a:spcPts val="0"/>
                        </a:spcAft>
                      </a:pPr>
                      <a:r>
                        <a:rPr lang="ru-RU" sz="1300" kern="50" dirty="0">
                          <a:effectLst/>
                          <a:latin typeface="Arial" panose="020B0604020202020204" pitchFamily="34" charset="0"/>
                          <a:cs typeface="Arial" panose="020B0604020202020204" pitchFamily="34" charset="0"/>
                        </a:rPr>
                        <a:t> </a:t>
                      </a:r>
                    </a:p>
                    <a:p>
                      <a:pPr algn="just">
                        <a:spcAft>
                          <a:spcPts val="0"/>
                        </a:spcAft>
                      </a:pPr>
                      <a:r>
                        <a:rPr lang="ru-RU" sz="1300" kern="50" dirty="0">
                          <a:effectLst/>
                          <a:latin typeface="Arial" panose="020B0604020202020204" pitchFamily="34" charset="0"/>
                          <a:cs typeface="Arial" panose="020B0604020202020204" pitchFamily="34" charset="0"/>
                        </a:rPr>
                        <a:t>- каллиграфия улучшилась</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rgbClr val="92D050"/>
                    </a:solidFill>
                  </a:tcPr>
                </a:tc>
              </a:tr>
              <a:tr h="1891044">
                <a:tc>
                  <a:txBody>
                    <a:bodyPr/>
                    <a:lstStyle/>
                    <a:p>
                      <a:pPr>
                        <a:spcAft>
                          <a:spcPts val="0"/>
                        </a:spcAft>
                      </a:pPr>
                      <a:r>
                        <a:rPr lang="ru-RU" sz="1300" kern="50" dirty="0">
                          <a:effectLst/>
                          <a:latin typeface="Arial" panose="020B0604020202020204" pitchFamily="34" charset="0"/>
                          <a:cs typeface="Arial" panose="020B0604020202020204" pitchFamily="34" charset="0"/>
                        </a:rPr>
                        <a:t>Эмоционально-волевая сфера, поведение, характерологические особенности (особенности эмоций, мотивационно-</a:t>
                      </a:r>
                      <a:r>
                        <a:rPr lang="ru-RU" sz="1300" kern="50" dirty="0" err="1">
                          <a:effectLst/>
                          <a:latin typeface="Arial" panose="020B0604020202020204" pitchFamily="34" charset="0"/>
                          <a:cs typeface="Arial" panose="020B0604020202020204" pitchFamily="34" charset="0"/>
                        </a:rPr>
                        <a:t>потребностных</a:t>
                      </a:r>
                      <a:r>
                        <a:rPr lang="ru-RU" sz="1300" kern="50" dirty="0">
                          <a:effectLst/>
                          <a:latin typeface="Arial" panose="020B0604020202020204" pitchFamily="34" charset="0"/>
                          <a:cs typeface="Arial" panose="020B0604020202020204" pitchFamily="34" charset="0"/>
                        </a:rPr>
                        <a:t> компонентов, самооценки, устойчивых черт характера)</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rgbClr val="FFFF66"/>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переключать внимание с попытки завладеть вниманием взрослого на общение с детьми, самостоятельную деятельность;</a:t>
                      </a:r>
                    </a:p>
                    <a:p>
                      <a:pPr algn="just">
                        <a:spcAft>
                          <a:spcPts val="0"/>
                        </a:spcAft>
                      </a:pPr>
                      <a:r>
                        <a:rPr lang="ru-RU" sz="1300" kern="50" dirty="0">
                          <a:effectLst/>
                          <a:latin typeface="Arial" panose="020B0604020202020204" pitchFamily="34" charset="0"/>
                          <a:cs typeface="Arial" panose="020B0604020202020204" pitchFamily="34" charset="0"/>
                        </a:rPr>
                        <a:t>- формировать мотивацию достижения результата через разделение задания на этапы и завершённость каждого этапа положительным результатом, поощрением</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rgbClr val="FFFF66"/>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Алексей умеет организовать своё время самостоятельно и с другими детьми;</a:t>
                      </a:r>
                    </a:p>
                    <a:p>
                      <a:pPr algn="just">
                        <a:spcAft>
                          <a:spcPts val="0"/>
                        </a:spcAft>
                      </a:pPr>
                      <a:r>
                        <a:rPr lang="ru-RU" sz="1300" kern="50" dirty="0">
                          <a:effectLst/>
                          <a:latin typeface="Arial" panose="020B0604020202020204" pitchFamily="34" charset="0"/>
                          <a:cs typeface="Arial" panose="020B0604020202020204" pitchFamily="34" charset="0"/>
                        </a:rPr>
                        <a:t> </a:t>
                      </a:r>
                    </a:p>
                    <a:p>
                      <a:pPr algn="just">
                        <a:spcAft>
                          <a:spcPts val="0"/>
                        </a:spcAft>
                      </a:pPr>
                      <a:r>
                        <a:rPr lang="ru-RU" sz="1300" kern="50" dirty="0">
                          <a:effectLst/>
                          <a:latin typeface="Arial" panose="020B0604020202020204" pitchFamily="34" charset="0"/>
                          <a:cs typeface="Arial" panose="020B0604020202020204" pitchFamily="34" charset="0"/>
                        </a:rPr>
                        <a:t>- умеет радоваться достигнутому результату на каждом этапе выполнения задания</a:t>
                      </a:r>
                      <a:endParaRPr lang="ru-RU" sz="1300" kern="50" dirty="0">
                        <a:effectLst/>
                        <a:latin typeface="Arial" panose="020B0604020202020204" pitchFamily="34" charset="0"/>
                        <a:ea typeface="Droid Sans Fallback"/>
                        <a:cs typeface="Arial" panose="020B0604020202020204" pitchFamily="34" charset="0"/>
                      </a:endParaRPr>
                    </a:p>
                  </a:txBody>
                  <a:tcPr marL="23524" marR="23524" marT="23524" marB="23524">
                    <a:solidFill>
                      <a:srgbClr val="FFFF66"/>
                    </a:solidFill>
                  </a:tcPr>
                </a:tc>
              </a:tr>
            </a:tbl>
          </a:graphicData>
        </a:graphic>
      </p:graphicFrame>
    </p:spTree>
    <p:extLst>
      <p:ext uri="{BB962C8B-B14F-4D97-AF65-F5344CB8AC3E}">
        <p14:creationId xmlns:p14="http://schemas.microsoft.com/office/powerpoint/2010/main" val="876447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42800406"/>
              </p:ext>
            </p:extLst>
          </p:nvPr>
        </p:nvGraphicFramePr>
        <p:xfrm>
          <a:off x="107504" y="116633"/>
          <a:ext cx="8928992" cy="6297404"/>
        </p:xfrm>
        <a:graphic>
          <a:graphicData uri="http://schemas.openxmlformats.org/drawingml/2006/table">
            <a:tbl>
              <a:tblPr>
                <a:tableStyleId>{5C22544A-7EE6-4342-B048-85BDC9FD1C3A}</a:tableStyleId>
              </a:tblPr>
              <a:tblGrid>
                <a:gridCol w="2758627"/>
                <a:gridCol w="3190104"/>
                <a:gridCol w="2980261"/>
              </a:tblGrid>
              <a:tr h="1369479">
                <a:tc>
                  <a:txBody>
                    <a:bodyPr/>
                    <a:lstStyle/>
                    <a:p>
                      <a:pPr>
                        <a:spcAft>
                          <a:spcPts val="0"/>
                        </a:spcAft>
                      </a:pPr>
                      <a:r>
                        <a:rPr lang="ru-RU" sz="1300" kern="50" dirty="0">
                          <a:effectLst/>
                          <a:latin typeface="Arial" panose="020B0604020202020204" pitchFamily="34" charset="0"/>
                          <a:cs typeface="Arial" panose="020B0604020202020204" pitchFamily="34" charset="0"/>
                        </a:rPr>
                        <a:t>Коммуникативная сфера (особенности взаимодействия со сверстниками, взрослыми; заинтересованность, инициативность в контактах)</a:t>
                      </a:r>
                      <a:endParaRPr lang="ru-RU" sz="1300" kern="50" dirty="0">
                        <a:effectLst/>
                        <a:latin typeface="Arial" panose="020B0604020202020204" pitchFamily="34" charset="0"/>
                        <a:ea typeface="Droid Sans Fallback"/>
                        <a:cs typeface="Arial" panose="020B0604020202020204" pitchFamily="34" charset="0"/>
                      </a:endParaRPr>
                    </a:p>
                  </a:txBody>
                  <a:tcPr marL="27128" marR="27128" marT="27128" marB="27128">
                    <a:solidFill>
                      <a:srgbClr val="FFFF66"/>
                    </a:solidFill>
                  </a:tcPr>
                </a:tc>
                <a:tc>
                  <a:txBody>
                    <a:bodyPr/>
                    <a:lstStyle/>
                    <a:p>
                      <a:pPr algn="just">
                        <a:spcAft>
                          <a:spcPts val="0"/>
                        </a:spcAft>
                      </a:pPr>
                      <a:r>
                        <a:rPr lang="ru-RU" sz="1300" kern="50">
                          <a:effectLst/>
                          <a:latin typeface="Arial" panose="020B0604020202020204" pitchFamily="34" charset="0"/>
                          <a:cs typeface="Arial" panose="020B0604020202020204" pitchFamily="34" charset="0"/>
                        </a:rPr>
                        <a:t>- постепенно переходить от индивидуального обращения к ребёнку к работе в паре, подгруппе, группе детей;</a:t>
                      </a:r>
                    </a:p>
                    <a:p>
                      <a:pPr algn="just">
                        <a:spcAft>
                          <a:spcPts val="0"/>
                        </a:spcAft>
                      </a:pPr>
                      <a:r>
                        <a:rPr lang="ru-RU" sz="1300" kern="50">
                          <a:effectLst/>
                          <a:latin typeface="Arial" panose="020B0604020202020204" pitchFamily="34" charset="0"/>
                          <a:cs typeface="Arial" panose="020B0604020202020204" pitchFamily="34" charset="0"/>
                        </a:rPr>
                        <a:t>- поощрять и стимулировать проявления позитивного общения</a:t>
                      </a:r>
                      <a:endParaRPr lang="ru-RU" sz="1300" kern="50">
                        <a:effectLst/>
                        <a:latin typeface="Arial" panose="020B0604020202020204" pitchFamily="34" charset="0"/>
                        <a:ea typeface="Droid Sans Fallback"/>
                        <a:cs typeface="Arial" panose="020B0604020202020204" pitchFamily="34" charset="0"/>
                      </a:endParaRPr>
                    </a:p>
                  </a:txBody>
                  <a:tcPr marL="27128" marR="27128" marT="27128" marB="27128">
                    <a:solidFill>
                      <a:srgbClr val="FFFF66"/>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Алексей воспринимает инструкцию, относящуюся ко всему классу, выполняет её;</a:t>
                      </a:r>
                    </a:p>
                    <a:p>
                      <a:pPr algn="just">
                        <a:spcAft>
                          <a:spcPts val="0"/>
                        </a:spcAft>
                      </a:pPr>
                      <a:r>
                        <a:rPr lang="ru-RU" sz="1300" kern="50" dirty="0">
                          <a:effectLst/>
                          <a:latin typeface="Arial" panose="020B0604020202020204" pitchFamily="34" charset="0"/>
                          <a:cs typeface="Arial" panose="020B0604020202020204" pitchFamily="34" charset="0"/>
                        </a:rPr>
                        <a:t>- умеет обращать на себя внимание детей позитивными способами</a:t>
                      </a:r>
                      <a:endParaRPr lang="ru-RU" sz="1300" kern="50" dirty="0">
                        <a:effectLst/>
                        <a:latin typeface="Arial" panose="020B0604020202020204" pitchFamily="34" charset="0"/>
                        <a:ea typeface="Droid Sans Fallback"/>
                        <a:cs typeface="Arial" panose="020B0604020202020204" pitchFamily="34" charset="0"/>
                      </a:endParaRPr>
                    </a:p>
                  </a:txBody>
                  <a:tcPr marL="27128" marR="27128" marT="27128" marB="27128">
                    <a:solidFill>
                      <a:srgbClr val="FFFF66"/>
                    </a:solidFill>
                  </a:tcPr>
                </a:tc>
              </a:tr>
              <a:tr h="1603392">
                <a:tc>
                  <a:txBody>
                    <a:bodyPr/>
                    <a:lstStyle/>
                    <a:p>
                      <a:pPr>
                        <a:spcAft>
                          <a:spcPts val="0"/>
                        </a:spcAft>
                      </a:pPr>
                      <a:r>
                        <a:rPr lang="ru-RU" sz="1300" kern="50">
                          <a:effectLst/>
                          <a:latin typeface="Arial" panose="020B0604020202020204" pitchFamily="34" charset="0"/>
                          <a:cs typeface="Arial" panose="020B0604020202020204" pitchFamily="34" charset="0"/>
                        </a:rPr>
                        <a:t>Социально-бытовая ориентировка (навыки самообслуживания, ориентация в окружающем мире)</a:t>
                      </a:r>
                      <a:endParaRPr lang="ru-RU" sz="1300" kern="50">
                        <a:effectLst/>
                        <a:latin typeface="Arial" panose="020B0604020202020204" pitchFamily="34" charset="0"/>
                        <a:ea typeface="Droid Sans Fallback"/>
                        <a:cs typeface="Arial" panose="020B0604020202020204" pitchFamily="34" charset="0"/>
                      </a:endParaRPr>
                    </a:p>
                  </a:txBody>
                  <a:tcPr marL="27128" marR="27128" marT="27128" marB="27128">
                    <a:solidFill>
                      <a:srgbClr val="92D050"/>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обращать внимание на предметы, приметы, которые помогут ориентироваться в малознакомом и незнакомом пространстве;</a:t>
                      </a:r>
                    </a:p>
                    <a:p>
                      <a:pPr algn="just">
                        <a:spcAft>
                          <a:spcPts val="0"/>
                        </a:spcAft>
                      </a:pPr>
                      <a:r>
                        <a:rPr lang="ru-RU" sz="1300" kern="50" dirty="0">
                          <a:effectLst/>
                          <a:latin typeface="Arial" panose="020B0604020202020204" pitchFamily="34" charset="0"/>
                          <a:cs typeface="Arial" panose="020B0604020202020204" pitchFamily="34" charset="0"/>
                        </a:rPr>
                        <a:t>- моделировать ситуации по формированию навыков опрятности со всем классом в игровой форме</a:t>
                      </a:r>
                      <a:endParaRPr lang="ru-RU" sz="1300" kern="50" dirty="0">
                        <a:effectLst/>
                        <a:latin typeface="Arial" panose="020B0604020202020204" pitchFamily="34" charset="0"/>
                        <a:ea typeface="Droid Sans Fallback"/>
                        <a:cs typeface="Arial" panose="020B0604020202020204" pitchFamily="34" charset="0"/>
                      </a:endParaRPr>
                    </a:p>
                  </a:txBody>
                  <a:tcPr marL="27128" marR="27128" marT="27128" marB="27128">
                    <a:solidFill>
                      <a:srgbClr val="92D050"/>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Алексей ориентируется в помещении школы;</a:t>
                      </a:r>
                    </a:p>
                    <a:p>
                      <a:pPr algn="just">
                        <a:spcAft>
                          <a:spcPts val="0"/>
                        </a:spcAft>
                      </a:pPr>
                      <a:r>
                        <a:rPr lang="ru-RU" sz="1300" kern="50" dirty="0">
                          <a:effectLst/>
                          <a:latin typeface="Arial" panose="020B0604020202020204" pitchFamily="34" charset="0"/>
                          <a:cs typeface="Arial" panose="020B0604020202020204" pitchFamily="34" charset="0"/>
                        </a:rPr>
                        <a:t> </a:t>
                      </a:r>
                    </a:p>
                    <a:p>
                      <a:pPr algn="just">
                        <a:spcAft>
                          <a:spcPts val="0"/>
                        </a:spcAft>
                      </a:pPr>
                      <a:r>
                        <a:rPr lang="ru-RU" sz="1300" kern="50" dirty="0">
                          <a:effectLst/>
                          <a:latin typeface="Arial" panose="020B0604020202020204" pitchFamily="34" charset="0"/>
                          <a:cs typeface="Arial" panose="020B0604020202020204" pitchFamily="34" charset="0"/>
                        </a:rPr>
                        <a:t> </a:t>
                      </a:r>
                    </a:p>
                    <a:p>
                      <a:pPr algn="just">
                        <a:spcAft>
                          <a:spcPts val="0"/>
                        </a:spcAft>
                      </a:pPr>
                      <a:r>
                        <a:rPr lang="ru-RU" sz="1300" kern="50" dirty="0">
                          <a:effectLst/>
                          <a:latin typeface="Arial" panose="020B0604020202020204" pitchFamily="34" charset="0"/>
                          <a:cs typeface="Arial" panose="020B0604020202020204" pitchFamily="34" charset="0"/>
                        </a:rPr>
                        <a:t>- опрятен</a:t>
                      </a:r>
                      <a:endParaRPr lang="ru-RU" sz="1300" kern="50" dirty="0">
                        <a:effectLst/>
                        <a:latin typeface="Arial" panose="020B0604020202020204" pitchFamily="34" charset="0"/>
                        <a:ea typeface="Droid Sans Fallback"/>
                        <a:cs typeface="Arial" panose="020B0604020202020204" pitchFamily="34" charset="0"/>
                      </a:endParaRPr>
                    </a:p>
                  </a:txBody>
                  <a:tcPr marL="27128" marR="27128" marT="27128" marB="27128">
                    <a:solidFill>
                      <a:srgbClr val="92D050"/>
                    </a:solidFill>
                  </a:tcPr>
                </a:tc>
              </a:tr>
              <a:tr h="1585916">
                <a:tc>
                  <a:txBody>
                    <a:bodyPr/>
                    <a:lstStyle/>
                    <a:p>
                      <a:pPr>
                        <a:spcAft>
                          <a:spcPts val="0"/>
                        </a:spcAft>
                      </a:pPr>
                      <a:r>
                        <a:rPr lang="ru-RU" sz="1300" kern="50">
                          <a:effectLst/>
                          <a:latin typeface="Arial" panose="020B0604020202020204" pitchFamily="34" charset="0"/>
                          <a:cs typeface="Arial" panose="020B0604020202020204" pitchFamily="34" charset="0"/>
                        </a:rPr>
                        <a:t>Деятельность (целенаправленность, темп, ориентировка на конечный результат, работоспособность, ведущий вид деятельности)</a:t>
                      </a:r>
                      <a:endParaRPr lang="ru-RU" sz="1300" kern="50">
                        <a:effectLst/>
                        <a:latin typeface="Arial" panose="020B0604020202020204" pitchFamily="34" charset="0"/>
                        <a:ea typeface="Droid Sans Fallback"/>
                        <a:cs typeface="Arial" panose="020B0604020202020204" pitchFamily="34" charset="0"/>
                      </a:endParaRPr>
                    </a:p>
                  </a:txBody>
                  <a:tcPr marL="27128" marR="27128" marT="27128" marB="27128">
                    <a:solidFill>
                      <a:schemeClr val="accent5">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уменьшать объём заданий, темп деятельности, менять виды деятельности при видимом утомлении, не исключая из общей деятельности класса;</a:t>
                      </a:r>
                    </a:p>
                    <a:p>
                      <a:pPr algn="just">
                        <a:spcAft>
                          <a:spcPts val="0"/>
                        </a:spcAft>
                      </a:pPr>
                      <a:r>
                        <a:rPr lang="ru-RU" sz="1300" kern="50" dirty="0">
                          <a:effectLst/>
                          <a:latin typeface="Arial" panose="020B0604020202020204" pitchFamily="34" charset="0"/>
                          <a:cs typeface="Arial" panose="020B0604020202020204" pitchFamily="34" charset="0"/>
                        </a:rPr>
                        <a:t>- хвалить за самостоятельность при выполнении заданий</a:t>
                      </a:r>
                      <a:endParaRPr lang="ru-RU" sz="1300" kern="50" dirty="0">
                        <a:effectLst/>
                        <a:latin typeface="Arial" panose="020B0604020202020204" pitchFamily="34" charset="0"/>
                        <a:ea typeface="Droid Sans Fallback"/>
                        <a:cs typeface="Arial" panose="020B0604020202020204" pitchFamily="34" charset="0"/>
                      </a:endParaRPr>
                    </a:p>
                  </a:txBody>
                  <a:tcPr marL="27128" marR="27128" marT="27128" marB="27128">
                    <a:solidFill>
                      <a:schemeClr val="accent5">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качество выполнения заданий улучшилось;</a:t>
                      </a:r>
                    </a:p>
                    <a:p>
                      <a:pPr algn="just">
                        <a:spcAft>
                          <a:spcPts val="0"/>
                        </a:spcAft>
                      </a:pPr>
                      <a:r>
                        <a:rPr lang="ru-RU" sz="1300" kern="50" dirty="0">
                          <a:effectLst/>
                          <a:latin typeface="Arial" panose="020B0604020202020204" pitchFamily="34" charset="0"/>
                          <a:cs typeface="Arial" panose="020B0604020202020204" pitchFamily="34" charset="0"/>
                        </a:rPr>
                        <a:t> </a:t>
                      </a:r>
                    </a:p>
                    <a:p>
                      <a:pPr algn="just">
                        <a:spcAft>
                          <a:spcPts val="0"/>
                        </a:spcAft>
                      </a:pPr>
                      <a:r>
                        <a:rPr lang="ru-RU" sz="1300" kern="50" dirty="0">
                          <a:effectLst/>
                          <a:latin typeface="Arial" panose="020B0604020202020204" pitchFamily="34" charset="0"/>
                          <a:cs typeface="Arial" panose="020B0604020202020204" pitchFamily="34" charset="0"/>
                        </a:rPr>
                        <a:t> </a:t>
                      </a:r>
                    </a:p>
                    <a:p>
                      <a:pPr algn="just">
                        <a:spcAft>
                          <a:spcPts val="0"/>
                        </a:spcAft>
                      </a:pPr>
                      <a:r>
                        <a:rPr lang="ru-RU" sz="1300" kern="50" dirty="0">
                          <a:effectLst/>
                          <a:latin typeface="Arial" panose="020B0604020202020204" pitchFamily="34" charset="0"/>
                          <a:cs typeface="Arial" panose="020B0604020202020204" pitchFamily="34" charset="0"/>
                        </a:rPr>
                        <a:t>- Алексей стал более самостоятельным</a:t>
                      </a:r>
                      <a:endParaRPr lang="ru-RU" sz="1300" kern="50" dirty="0">
                        <a:effectLst/>
                        <a:latin typeface="Arial" panose="020B0604020202020204" pitchFamily="34" charset="0"/>
                        <a:ea typeface="Droid Sans Fallback"/>
                        <a:cs typeface="Arial" panose="020B0604020202020204" pitchFamily="34" charset="0"/>
                      </a:endParaRPr>
                    </a:p>
                  </a:txBody>
                  <a:tcPr marL="27128" marR="27128" marT="27128" marB="27128">
                    <a:solidFill>
                      <a:schemeClr val="accent5">
                        <a:lumMod val="40000"/>
                        <a:lumOff val="60000"/>
                      </a:schemeClr>
                    </a:solidFill>
                  </a:tcPr>
                </a:tc>
              </a:tr>
              <a:tr h="1738617">
                <a:tc>
                  <a:txBody>
                    <a:bodyPr/>
                    <a:lstStyle/>
                    <a:p>
                      <a:pPr>
                        <a:spcAft>
                          <a:spcPts val="0"/>
                        </a:spcAft>
                      </a:pPr>
                      <a:r>
                        <a:rPr lang="ru-RU" sz="1300" kern="50">
                          <a:effectLst/>
                          <a:latin typeface="Arial" panose="020B0604020202020204" pitchFamily="34" charset="0"/>
                          <a:cs typeface="Arial" panose="020B0604020202020204" pitchFamily="34" charset="0"/>
                        </a:rPr>
                        <a:t>Учебные знания, умения и навыки (знания по предметным областям)</a:t>
                      </a:r>
                      <a:endParaRPr lang="ru-RU" sz="1300" kern="50">
                        <a:effectLst/>
                        <a:latin typeface="Arial" panose="020B0604020202020204" pitchFamily="34" charset="0"/>
                        <a:ea typeface="Droid Sans Fallback"/>
                        <a:cs typeface="Arial" panose="020B0604020202020204" pitchFamily="34" charset="0"/>
                      </a:endParaRPr>
                    </a:p>
                  </a:txBody>
                  <a:tcPr marL="27128" marR="27128" marT="27128" marB="27128">
                    <a:solidFill>
                      <a:schemeClr val="accent6">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использовать полисенсорный подход для лучшего усвоения прописных букв, навыков устного счёта;</a:t>
                      </a:r>
                    </a:p>
                    <a:p>
                      <a:pPr algn="just">
                        <a:spcAft>
                          <a:spcPts val="0"/>
                        </a:spcAft>
                      </a:pPr>
                      <a:r>
                        <a:rPr lang="ru-RU" sz="1300" kern="50" dirty="0">
                          <a:effectLst/>
                          <a:latin typeface="Arial" panose="020B0604020202020204" pitchFamily="34" charset="0"/>
                          <a:cs typeface="Arial" panose="020B0604020202020204" pitchFamily="34" charset="0"/>
                        </a:rPr>
                        <a:t>- стимулировать интерес к чтению через использование занимательных заданий и упражнений</a:t>
                      </a:r>
                      <a:endParaRPr lang="ru-RU" sz="1300" kern="50" dirty="0">
                        <a:effectLst/>
                        <a:latin typeface="Arial" panose="020B0604020202020204" pitchFamily="34" charset="0"/>
                        <a:ea typeface="Droid Sans Fallback"/>
                        <a:cs typeface="Arial" panose="020B0604020202020204" pitchFamily="34" charset="0"/>
                      </a:endParaRPr>
                    </a:p>
                  </a:txBody>
                  <a:tcPr marL="27128" marR="27128" marT="27128" marB="27128">
                    <a:solidFill>
                      <a:schemeClr val="accent6">
                        <a:lumMod val="40000"/>
                        <a:lumOff val="60000"/>
                      </a:schemeClr>
                    </a:solidFill>
                  </a:tcPr>
                </a:tc>
                <a:tc>
                  <a:txBody>
                    <a:bodyPr/>
                    <a:lstStyle/>
                    <a:p>
                      <a:pPr algn="just">
                        <a:spcAft>
                          <a:spcPts val="0"/>
                        </a:spcAft>
                      </a:pPr>
                      <a:r>
                        <a:rPr lang="ru-RU" sz="1300" kern="50" dirty="0">
                          <a:effectLst/>
                          <a:latin typeface="Arial" panose="020B0604020202020204" pitchFamily="34" charset="0"/>
                          <a:cs typeface="Arial" panose="020B0604020202020204" pitchFamily="34" charset="0"/>
                        </a:rPr>
                        <a:t>- списывает с печатного текста простые слова прописными буквами;</a:t>
                      </a:r>
                    </a:p>
                    <a:p>
                      <a:pPr algn="just">
                        <a:spcAft>
                          <a:spcPts val="0"/>
                        </a:spcAft>
                      </a:pPr>
                      <a:r>
                        <a:rPr lang="ru-RU" sz="1300" kern="50" dirty="0">
                          <a:effectLst/>
                          <a:latin typeface="Arial" panose="020B0604020202020204" pitchFamily="34" charset="0"/>
                          <a:cs typeface="Arial" panose="020B0604020202020204" pitchFamily="34" charset="0"/>
                        </a:rPr>
                        <a:t>- читает по слогам простые предложения, понимает их смысл;</a:t>
                      </a:r>
                    </a:p>
                    <a:p>
                      <a:pPr algn="just">
                        <a:spcAft>
                          <a:spcPts val="0"/>
                        </a:spcAft>
                      </a:pPr>
                      <a:r>
                        <a:rPr lang="ru-RU" sz="1300" kern="50" dirty="0">
                          <a:effectLst/>
                          <a:latin typeface="Arial" panose="020B0604020202020204" pitchFamily="34" charset="0"/>
                          <a:cs typeface="Arial" panose="020B0604020202020204" pitchFamily="34" charset="0"/>
                        </a:rPr>
                        <a:t>- выполняет действия сложения и вычитания в пределах 10 по линейке</a:t>
                      </a:r>
                      <a:endParaRPr lang="ru-RU" sz="1300" kern="50" dirty="0">
                        <a:effectLst/>
                        <a:latin typeface="Arial" panose="020B0604020202020204" pitchFamily="34" charset="0"/>
                        <a:ea typeface="Droid Sans Fallback"/>
                        <a:cs typeface="Arial" panose="020B0604020202020204" pitchFamily="34" charset="0"/>
                      </a:endParaRPr>
                    </a:p>
                  </a:txBody>
                  <a:tcPr marL="27128" marR="27128" marT="27128" marB="27128">
                    <a:solidFill>
                      <a:schemeClr val="accent6">
                        <a:lumMod val="40000"/>
                        <a:lumOff val="60000"/>
                      </a:schemeClr>
                    </a:solidFill>
                  </a:tcPr>
                </a:tc>
              </a:tr>
            </a:tbl>
          </a:graphicData>
        </a:graphic>
      </p:graphicFrame>
    </p:spTree>
    <p:extLst>
      <p:ext uri="{BB962C8B-B14F-4D97-AF65-F5344CB8AC3E}">
        <p14:creationId xmlns:p14="http://schemas.microsoft.com/office/powerpoint/2010/main" val="3951112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ФОТО к презентации\DSC00020.JPG"/>
          <p:cNvPicPr>
            <a:picLocks noChangeAspect="1" noChangeArrowheads="1"/>
          </p:cNvPicPr>
          <p:nvPr/>
        </p:nvPicPr>
        <p:blipFill>
          <a:blip r:embed="rId2" cstate="print"/>
          <a:srcRect/>
          <a:stretch>
            <a:fillRect/>
          </a:stretch>
        </p:blipFill>
        <p:spPr bwMode="auto">
          <a:xfrm>
            <a:off x="285720" y="3571876"/>
            <a:ext cx="3714776" cy="2786082"/>
          </a:xfrm>
          <a:prstGeom prst="rect">
            <a:avLst/>
          </a:prstGeom>
          <a:noFill/>
          <a:ln w="28575">
            <a:solidFill>
              <a:srgbClr val="00B0F0"/>
            </a:solidFill>
          </a:ln>
        </p:spPr>
      </p:pic>
      <p:pic>
        <p:nvPicPr>
          <p:cNvPr id="2052" name="Picture 4" descr="F:\ФОТО к презентации\DSC00026.JPG"/>
          <p:cNvPicPr>
            <a:picLocks noChangeAspect="1" noChangeArrowheads="1"/>
          </p:cNvPicPr>
          <p:nvPr/>
        </p:nvPicPr>
        <p:blipFill>
          <a:blip r:embed="rId3" cstate="print"/>
          <a:srcRect/>
          <a:stretch>
            <a:fillRect/>
          </a:stretch>
        </p:blipFill>
        <p:spPr bwMode="auto">
          <a:xfrm>
            <a:off x="2928926" y="1000108"/>
            <a:ext cx="3857652" cy="2893239"/>
          </a:xfrm>
          <a:prstGeom prst="rect">
            <a:avLst/>
          </a:prstGeom>
          <a:noFill/>
          <a:ln w="28575">
            <a:solidFill>
              <a:srgbClr val="00B0F0"/>
            </a:solidFill>
          </a:ln>
        </p:spPr>
      </p:pic>
      <p:pic>
        <p:nvPicPr>
          <p:cNvPr id="2051" name="Picture 3" descr="F:\ФОТО к презентации\DSC00022.JPG"/>
          <p:cNvPicPr>
            <a:picLocks noChangeAspect="1" noChangeArrowheads="1"/>
          </p:cNvPicPr>
          <p:nvPr/>
        </p:nvPicPr>
        <p:blipFill>
          <a:blip r:embed="rId4" cstate="print"/>
          <a:srcRect/>
          <a:stretch>
            <a:fillRect/>
          </a:stretch>
        </p:blipFill>
        <p:spPr bwMode="auto">
          <a:xfrm>
            <a:off x="5000628" y="3500438"/>
            <a:ext cx="3905277" cy="2928958"/>
          </a:xfrm>
          <a:prstGeom prst="rect">
            <a:avLst/>
          </a:prstGeom>
          <a:noFill/>
          <a:ln w="28575">
            <a:solidFill>
              <a:srgbClr val="00B0F0"/>
            </a:solidFill>
          </a:ln>
        </p:spPr>
      </p:pic>
      <p:sp>
        <p:nvSpPr>
          <p:cNvPr id="7" name="TextBox 6"/>
          <p:cNvSpPr txBox="1"/>
          <p:nvPr/>
        </p:nvSpPr>
        <p:spPr>
          <a:xfrm>
            <a:off x="3000364" y="428604"/>
            <a:ext cx="3625801" cy="461665"/>
          </a:xfrm>
          <a:prstGeom prst="rect">
            <a:avLst/>
          </a:prstGeom>
          <a:noFill/>
        </p:spPr>
        <p:txBody>
          <a:bodyPr wrap="none" rtlCol="0">
            <a:spAutoFit/>
          </a:bodyPr>
          <a:lstStyle/>
          <a:p>
            <a:r>
              <a:rPr lang="ru-RU" sz="2400" b="1" dirty="0" smtClean="0">
                <a:solidFill>
                  <a:srgbClr val="008000"/>
                </a:solidFill>
                <a:latin typeface="Calibri" pitchFamily="34" charset="0"/>
              </a:rPr>
              <a:t>Консультативные встречи</a:t>
            </a:r>
            <a:endParaRPr lang="ru-RU" sz="2400" b="1" dirty="0">
              <a:solidFill>
                <a:srgbClr val="00800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642918"/>
            <a:ext cx="5352619" cy="646331"/>
          </a:xfrm>
          <a:prstGeom prst="rect">
            <a:avLst/>
          </a:prstGeom>
          <a:noFill/>
        </p:spPr>
        <p:txBody>
          <a:bodyPr wrap="none" rtlCol="0">
            <a:spAutoFit/>
          </a:bodyPr>
          <a:lstStyle/>
          <a:p>
            <a:r>
              <a:rPr lang="ru-RU" b="1" dirty="0" smtClean="0">
                <a:solidFill>
                  <a:srgbClr val="003300"/>
                </a:solidFill>
                <a:latin typeface="Calibri (Заголовки)"/>
              </a:rPr>
              <a:t>3.2 Рабочие встречи команды (еженедельно)</a:t>
            </a:r>
          </a:p>
          <a:p>
            <a:endParaRPr lang="ru-RU" dirty="0"/>
          </a:p>
        </p:txBody>
      </p:sp>
      <p:sp>
        <p:nvSpPr>
          <p:cNvPr id="4" name="TextBox 3"/>
          <p:cNvSpPr txBox="1"/>
          <p:nvPr/>
        </p:nvSpPr>
        <p:spPr>
          <a:xfrm>
            <a:off x="285720" y="1142984"/>
            <a:ext cx="8643998" cy="4801314"/>
          </a:xfrm>
          <a:prstGeom prst="rect">
            <a:avLst/>
          </a:prstGeom>
          <a:noFill/>
        </p:spPr>
        <p:txBody>
          <a:bodyPr wrap="square" rtlCol="0">
            <a:spAutoFit/>
          </a:bodyPr>
          <a:lstStyle/>
          <a:p>
            <a:r>
              <a:rPr lang="ru-RU" b="1" u="sng" dirty="0">
                <a:solidFill>
                  <a:srgbClr val="333300"/>
                </a:solidFill>
                <a:latin typeface="Calibri (Заголовки)"/>
              </a:rPr>
              <a:t>Цель:</a:t>
            </a:r>
            <a:r>
              <a:rPr lang="ru-RU" b="1" dirty="0">
                <a:solidFill>
                  <a:srgbClr val="333300"/>
                </a:solidFill>
                <a:latin typeface="Calibri (Заголовки)"/>
              </a:rPr>
              <a:t> Отслеживание динамики реализации индивидуального плана сопровождения</a:t>
            </a:r>
          </a:p>
          <a:p>
            <a:r>
              <a:rPr lang="ru-RU" b="1" dirty="0">
                <a:solidFill>
                  <a:srgbClr val="333300"/>
                </a:solidFill>
                <a:latin typeface="Calibri (Заголовки)"/>
              </a:rPr>
              <a:t> </a:t>
            </a:r>
          </a:p>
          <a:p>
            <a:r>
              <a:rPr lang="ru-RU" b="1" u="sng" dirty="0">
                <a:solidFill>
                  <a:srgbClr val="333300"/>
                </a:solidFill>
                <a:latin typeface="Calibri (Заголовки)"/>
              </a:rPr>
              <a:t>Участники:</a:t>
            </a:r>
            <a:r>
              <a:rPr lang="ru-RU" b="1" dirty="0">
                <a:solidFill>
                  <a:srgbClr val="333300"/>
                </a:solidFill>
                <a:latin typeface="Calibri (Заголовки)"/>
              </a:rPr>
              <a:t> родители детей, нуждающихся в специальных условиях обучения; педагоги, работающие с детьми;  специалист ресурсного </a:t>
            </a:r>
            <a:r>
              <a:rPr lang="ru-RU" b="1" dirty="0" smtClean="0">
                <a:solidFill>
                  <a:srgbClr val="333300"/>
                </a:solidFill>
                <a:latin typeface="Calibri (Заголовки)"/>
              </a:rPr>
              <a:t>центра</a:t>
            </a:r>
          </a:p>
          <a:p>
            <a:endParaRPr lang="ru-RU" b="1" dirty="0">
              <a:solidFill>
                <a:srgbClr val="333300"/>
              </a:solidFill>
              <a:latin typeface="Calibri (Заголовки)"/>
            </a:endParaRPr>
          </a:p>
          <a:p>
            <a:r>
              <a:rPr lang="ru-RU" b="1" u="sng" dirty="0">
                <a:solidFill>
                  <a:srgbClr val="333300"/>
                </a:solidFill>
                <a:latin typeface="Calibri (Заголовки)"/>
              </a:rPr>
              <a:t>Рассматриваемые на мероприятии аспекты/вопросы:</a:t>
            </a:r>
          </a:p>
          <a:p>
            <a:r>
              <a:rPr lang="ru-RU" b="1" dirty="0">
                <a:solidFill>
                  <a:srgbClr val="333300"/>
                </a:solidFill>
                <a:latin typeface="Calibri (Заголовки)"/>
              </a:rPr>
              <a:t>1). Анализ успешности выполнения плана (детальное обсуждение эффективности используемых ресурсов, предложенных ранее вариантов преодоления проблем)</a:t>
            </a:r>
          </a:p>
          <a:p>
            <a:r>
              <a:rPr lang="ru-RU" b="1" dirty="0">
                <a:solidFill>
                  <a:srgbClr val="333300"/>
                </a:solidFill>
                <a:latin typeface="Calibri (Заголовки)"/>
              </a:rPr>
              <a:t>2). Выявление возникших проблем</a:t>
            </a:r>
          </a:p>
          <a:p>
            <a:r>
              <a:rPr lang="ru-RU" b="1" dirty="0">
                <a:solidFill>
                  <a:srgbClr val="333300"/>
                </a:solidFill>
                <a:latin typeface="Calibri (Заголовки)"/>
              </a:rPr>
              <a:t>3). Определение путей преодоления проблем (методом мозгового штурма предлагаются различные варианты преодоления; назначается ответственный за исполнение)</a:t>
            </a:r>
          </a:p>
          <a:p>
            <a:r>
              <a:rPr lang="ru-RU" b="1" dirty="0">
                <a:solidFill>
                  <a:srgbClr val="333300"/>
                </a:solidFill>
                <a:latin typeface="Calibri (Заголовки)"/>
              </a:rPr>
              <a:t>4). Внесение корректив в индивидуальный план сопровождения (по необходимости)</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03380332"/>
              </p:ext>
            </p:extLst>
          </p:nvPr>
        </p:nvGraphicFramePr>
        <p:xfrm>
          <a:off x="251520" y="1484784"/>
          <a:ext cx="8568952" cy="4896544"/>
        </p:xfrm>
        <a:graphic>
          <a:graphicData uri="http://schemas.openxmlformats.org/drawingml/2006/table">
            <a:tbl>
              <a:tblPr/>
              <a:tblGrid>
                <a:gridCol w="2391003"/>
                <a:gridCol w="2841365"/>
                <a:gridCol w="3336584"/>
              </a:tblGrid>
              <a:tr h="492548">
                <a:tc>
                  <a:txBody>
                    <a:bodyPr/>
                    <a:lstStyle/>
                    <a:p>
                      <a:pPr algn="ctr">
                        <a:lnSpc>
                          <a:spcPct val="106000"/>
                        </a:lnSpc>
                        <a:spcAft>
                          <a:spcPts val="800"/>
                        </a:spcAft>
                        <a:tabLst>
                          <a:tab pos="1710690" algn="l"/>
                        </a:tabLs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Анализ успешности выполнения плана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tabLst>
                          <a:tab pos="1710690" algn="l"/>
                        </a:tabLs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Выявление возникших проблем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tabLst>
                          <a:tab pos="1710690" algn="l"/>
                        </a:tabLs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Определение путей преодоления проблем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048">
                <a:tc>
                  <a:txBody>
                    <a:bodyPr/>
                    <a:lstStyle/>
                    <a:p>
                      <a:pPr>
                        <a:lnSpc>
                          <a:spcPct val="107000"/>
                        </a:lnSpc>
                        <a:spcAft>
                          <a:spcPts val="0"/>
                        </a:spcAft>
                        <a:tabLst>
                          <a:tab pos="1710690" algn="l"/>
                        </a:tabLst>
                      </a:pPr>
                      <a:r>
                        <a:rPr lang="ru-RU" sz="1400" kern="50">
                          <a:effectLst/>
                          <a:latin typeface="Times New Roman" panose="02020603050405020304" pitchFamily="18" charset="0"/>
                          <a:ea typeface="Droid Sans Fallback"/>
                          <a:cs typeface="FreeSans"/>
                        </a:rPr>
                        <a:t>Постепенно отрабатываются навыки устного счёта на тренажёре (+1, -1) в пределах 10</a:t>
                      </a:r>
                      <a:endParaRPr lang="ru-RU" sz="1400" kern="50">
                        <a:effectLst/>
                        <a:latin typeface="Tinos"/>
                        <a:ea typeface="Droid Sans Fallback"/>
                        <a:cs typeface="FreeSans"/>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710690" algn="l"/>
                        </a:tabLst>
                      </a:pPr>
                      <a:r>
                        <a:rPr lang="ru-RU" sz="1400" kern="50" dirty="0">
                          <a:effectLst/>
                          <a:latin typeface="Times New Roman" panose="02020603050405020304" pitchFamily="18" charset="0"/>
                          <a:ea typeface="Droid Sans Fallback"/>
                          <a:cs typeface="FreeSans"/>
                        </a:rPr>
                        <a:t>Трудности в запоминании, написании заглавных прописных букв</a:t>
                      </a:r>
                      <a:endParaRPr lang="ru-RU" sz="1400" kern="50" dirty="0">
                        <a:effectLst/>
                        <a:latin typeface="Tinos"/>
                        <a:ea typeface="Droid Sans Fallback"/>
                        <a:cs typeface="FreeSans"/>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710690" algn="l"/>
                        </a:tabLst>
                      </a:pPr>
                      <a:r>
                        <a:rPr lang="ru-RU" sz="1400" kern="50">
                          <a:effectLst/>
                          <a:latin typeface="Times New Roman" panose="02020603050405020304" pitchFamily="18" charset="0"/>
                          <a:ea typeface="Droid Sans Fallback"/>
                          <a:cs typeface="FreeSans"/>
                        </a:rPr>
                        <a:t>Теляк И.С. изготовить тренажёр для лучшего усвоения прописных заглавных букв</a:t>
                      </a:r>
                      <a:endParaRPr lang="ru-RU" sz="1400" kern="50">
                        <a:effectLst/>
                        <a:latin typeface="Tinos"/>
                        <a:ea typeface="Droid Sans Fallback"/>
                        <a:cs typeface="FreeSans"/>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7144">
                <a:tc>
                  <a:txBody>
                    <a:bodyPr/>
                    <a:lstStyle/>
                    <a:p>
                      <a:pPr>
                        <a:lnSpc>
                          <a:spcPct val="107000"/>
                        </a:lnSpc>
                        <a:spcAft>
                          <a:spcPts val="0"/>
                        </a:spcAft>
                        <a:tabLst>
                          <a:tab pos="1710690" algn="l"/>
                        </a:tabLst>
                      </a:pPr>
                      <a:r>
                        <a:rPr lang="ru-RU" sz="1400" kern="50">
                          <a:effectLst/>
                          <a:latin typeface="Times New Roman" panose="02020603050405020304" pitchFamily="18" charset="0"/>
                          <a:ea typeface="Droid Sans Fallback"/>
                          <a:cs typeface="FreeSans"/>
                        </a:rPr>
                        <a:t>В классе взаимодействие Алексея с другими детьми на стадии формирования. Дети готовы к взаимодействию с Алексеем, приглашают его в свои игры.</a:t>
                      </a:r>
                      <a:endParaRPr lang="ru-RU" sz="1400" kern="50">
                        <a:effectLst/>
                        <a:latin typeface="Tinos"/>
                        <a:ea typeface="Droid Sans Fallback"/>
                        <a:cs typeface="FreeSans"/>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710690" algn="l"/>
                        </a:tabLst>
                      </a:pPr>
                      <a:r>
                        <a:rPr lang="ru-RU" sz="1400" kern="50" dirty="0">
                          <a:effectLst/>
                          <a:latin typeface="Times New Roman" panose="02020603050405020304" pitchFamily="18" charset="0"/>
                          <a:ea typeface="Droid Sans Fallback"/>
                          <a:cs typeface="FreeSans"/>
                        </a:rPr>
                        <a:t>Привлекает внимание детей и взрослых нетрадиционными способами (принёс и рассыпал швейные иглы, приносит игрушки, пытается напугать ими детей, навязывается с разговорами взрослым) </a:t>
                      </a:r>
                      <a:endParaRPr lang="ru-RU" sz="1400" kern="50" dirty="0">
                        <a:effectLst/>
                        <a:latin typeface="Tinos"/>
                        <a:ea typeface="Droid Sans Fallback"/>
                        <a:cs typeface="FreeSans"/>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710690" algn="l"/>
                        </a:tabLst>
                      </a:pPr>
                      <a:r>
                        <a:rPr lang="ru-RU" sz="1400" kern="50" dirty="0">
                          <a:effectLst/>
                          <a:latin typeface="Times New Roman" panose="02020603050405020304" pitchFamily="18" charset="0"/>
                          <a:ea typeface="Droid Sans Fallback"/>
                          <a:cs typeface="FreeSans"/>
                        </a:rPr>
                        <a:t>Теляк И.С. разработать социальную историю о том, как начать игру с другими детьми в классе.</a:t>
                      </a:r>
                      <a:endParaRPr lang="ru-RU" sz="1400" kern="50" dirty="0">
                        <a:effectLst/>
                        <a:latin typeface="Tinos"/>
                        <a:ea typeface="Droid Sans Fallback"/>
                        <a:cs typeface="FreeSans"/>
                      </a:endParaRPr>
                    </a:p>
                    <a:p>
                      <a:pPr>
                        <a:lnSpc>
                          <a:spcPct val="107000"/>
                        </a:lnSpc>
                        <a:spcAft>
                          <a:spcPts val="0"/>
                        </a:spcAft>
                        <a:tabLst>
                          <a:tab pos="1710690" algn="l"/>
                        </a:tabLst>
                      </a:pPr>
                      <a:r>
                        <a:rPr lang="ru-RU" sz="1400" kern="50" dirty="0">
                          <a:effectLst/>
                          <a:latin typeface="Times New Roman" panose="02020603050405020304" pitchFamily="18" charset="0"/>
                          <a:ea typeface="Droid Sans Fallback"/>
                          <a:cs typeface="FreeSans"/>
                        </a:rPr>
                        <a:t> </a:t>
                      </a:r>
                      <a:endParaRPr lang="ru-RU" sz="1400" kern="50" dirty="0">
                        <a:effectLst/>
                        <a:latin typeface="Tinos"/>
                        <a:ea typeface="Droid Sans Fallback"/>
                        <a:cs typeface="FreeSans"/>
                      </a:endParaRPr>
                    </a:p>
                    <a:p>
                      <a:pPr>
                        <a:lnSpc>
                          <a:spcPct val="107000"/>
                        </a:lnSpc>
                        <a:spcAft>
                          <a:spcPts val="0"/>
                        </a:spcAft>
                        <a:tabLst>
                          <a:tab pos="1710690" algn="l"/>
                        </a:tabLst>
                      </a:pPr>
                      <a:r>
                        <a:rPr lang="ru-RU" sz="1400" kern="50" dirty="0">
                          <a:effectLst/>
                          <a:latin typeface="Times New Roman" panose="02020603050405020304" pitchFamily="18" charset="0"/>
                          <a:ea typeface="Droid Sans Fallback"/>
                          <a:cs typeface="FreeSans"/>
                        </a:rPr>
                        <a:t>Учителю класса, маме анализировать и прорабатывать каждую ситуацию с ребёнком (что ты можешь взять в класс для игры на перемене, как и когда можно задать вопрос взрослому), переключать его внимание и предлагать альтернативные приёмы взаимодействия с детьми </a:t>
                      </a:r>
                      <a:endParaRPr lang="ru-RU" sz="1400" kern="50" dirty="0">
                        <a:effectLst/>
                        <a:latin typeface="Tinos"/>
                        <a:ea typeface="Droid Sans Fallback"/>
                        <a:cs typeface="FreeSans"/>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nSpc>
                          <a:spcPct val="107000"/>
                        </a:lnSpc>
                        <a:spcAft>
                          <a:spcPts val="0"/>
                        </a:spcAft>
                        <a:tabLst>
                          <a:tab pos="1710690" algn="l"/>
                        </a:tabLst>
                      </a:pPr>
                      <a:r>
                        <a:rPr lang="ru-RU" sz="1400" kern="50" dirty="0">
                          <a:effectLst/>
                          <a:latin typeface="Times New Roman" panose="02020603050405020304" pitchFamily="18" charset="0"/>
                          <a:ea typeface="Droid Sans Fallback"/>
                          <a:cs typeface="FreeSans"/>
                        </a:rPr>
                        <a:t> </a:t>
                      </a:r>
                      <a:endParaRPr lang="ru-RU" sz="1400" kern="50" dirty="0">
                        <a:effectLst/>
                        <a:latin typeface="Tinos"/>
                        <a:ea typeface="Droid Sans Fallback"/>
                        <a:cs typeface="FreeSans"/>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710690" algn="l"/>
                        </a:tabLst>
                      </a:pPr>
                      <a:r>
                        <a:rPr lang="ru-RU" sz="1400" kern="50" dirty="0">
                          <a:effectLst/>
                          <a:latin typeface="Times New Roman" panose="02020603050405020304" pitchFamily="18" charset="0"/>
                          <a:ea typeface="Droid Sans Fallback"/>
                          <a:cs typeface="FreeSans"/>
                        </a:rPr>
                        <a:t>Отсутствие мотивации к чтению</a:t>
                      </a:r>
                      <a:endParaRPr lang="ru-RU" sz="1400" kern="50" dirty="0">
                        <a:effectLst/>
                        <a:latin typeface="Tinos"/>
                        <a:ea typeface="Droid Sans Fallback"/>
                        <a:cs typeface="FreeSans"/>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710690" algn="l"/>
                        </a:tabLst>
                      </a:pPr>
                      <a:r>
                        <a:rPr lang="ru-RU" sz="1400" kern="50" dirty="0">
                          <a:effectLst/>
                          <a:latin typeface="Times New Roman" panose="02020603050405020304" pitchFamily="18" charset="0"/>
                          <a:ea typeface="Droid Sans Fallback"/>
                          <a:cs typeface="FreeSans"/>
                        </a:rPr>
                        <a:t>Малько Н.М. подобрать занимательные задания и упражнения для отработки навыков чтения</a:t>
                      </a:r>
                      <a:endParaRPr lang="ru-RU" sz="1400" kern="50" dirty="0">
                        <a:effectLst/>
                        <a:latin typeface="Tinos"/>
                        <a:ea typeface="Droid Sans Fallback"/>
                        <a:cs typeface="FreeSans"/>
                      </a:endParaRPr>
                    </a:p>
                  </a:txBody>
                  <a:tcPr marL="25452" marR="25452" marT="25452" marB="254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539552" y="188640"/>
            <a:ext cx="7920880" cy="1477328"/>
          </a:xfrm>
          <a:prstGeom prst="rect">
            <a:avLst/>
          </a:prstGeom>
          <a:noFill/>
        </p:spPr>
        <p:txBody>
          <a:bodyPr wrap="square" rtlCol="0">
            <a:spAutoFit/>
          </a:bodyPr>
          <a:lstStyle/>
          <a:p>
            <a:pPr algn="ctr"/>
            <a:r>
              <a:rPr lang="ru-RU" dirty="0"/>
              <a:t>Рабочая встреча </a:t>
            </a:r>
            <a:r>
              <a:rPr lang="ru-RU" dirty="0" smtClean="0"/>
              <a:t>команды</a:t>
            </a:r>
            <a:endParaRPr lang="ru-RU" dirty="0"/>
          </a:p>
          <a:p>
            <a:r>
              <a:rPr lang="ru-RU" dirty="0"/>
              <a:t>Дата: 12.10.20__г.</a:t>
            </a:r>
          </a:p>
          <a:p>
            <a:r>
              <a:rPr lang="ru-RU" dirty="0"/>
              <a:t>Место проведения встречи: </a:t>
            </a:r>
            <a:r>
              <a:rPr lang="ru-RU" dirty="0" smtClean="0"/>
              <a:t>ГУО_____________</a:t>
            </a:r>
          </a:p>
          <a:p>
            <a:r>
              <a:rPr lang="ru-RU" dirty="0" smtClean="0"/>
              <a:t>Имя </a:t>
            </a:r>
            <a:r>
              <a:rPr lang="ru-RU" dirty="0"/>
              <a:t>ребёнка: Алексей Г.</a:t>
            </a:r>
          </a:p>
          <a:p>
            <a:endParaRPr lang="ru-RU" dirty="0"/>
          </a:p>
        </p:txBody>
      </p:sp>
    </p:spTree>
    <p:extLst>
      <p:ext uri="{BB962C8B-B14F-4D97-AF65-F5344CB8AC3E}">
        <p14:creationId xmlns:p14="http://schemas.microsoft.com/office/powerpoint/2010/main" val="3490381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4546" y="824195"/>
            <a:ext cx="5438220" cy="461665"/>
          </a:xfrm>
          <a:prstGeom prst="rect">
            <a:avLst/>
          </a:prstGeom>
          <a:noFill/>
        </p:spPr>
        <p:txBody>
          <a:bodyPr wrap="none" rtlCol="0">
            <a:spAutoFit/>
          </a:bodyPr>
          <a:lstStyle/>
          <a:p>
            <a:r>
              <a:rPr lang="ru-RU" sz="2400" b="1" dirty="0" smtClean="0">
                <a:latin typeface="+mj-lt"/>
              </a:rPr>
              <a:t>Принципы инклюзивного образования</a:t>
            </a:r>
            <a:endParaRPr lang="ru-RU" sz="2400" b="1" dirty="0">
              <a:latin typeface="+mj-lt"/>
            </a:endParaRPr>
          </a:p>
        </p:txBody>
      </p:sp>
      <p:sp>
        <p:nvSpPr>
          <p:cNvPr id="3" name="TextBox 2"/>
          <p:cNvSpPr txBox="1"/>
          <p:nvPr/>
        </p:nvSpPr>
        <p:spPr>
          <a:xfrm>
            <a:off x="395536" y="1700808"/>
            <a:ext cx="8352928" cy="4985980"/>
          </a:xfrm>
          <a:prstGeom prst="rect">
            <a:avLst/>
          </a:prstGeom>
          <a:noFill/>
        </p:spPr>
        <p:txBody>
          <a:bodyPr wrap="square" rtlCol="0">
            <a:spAutoFit/>
          </a:bodyPr>
          <a:lstStyle/>
          <a:p>
            <a:pPr marL="457200" indent="-457200" algn="just">
              <a:buAutoNum type="arabicPeriod"/>
            </a:pPr>
            <a:r>
              <a:rPr lang="ru-RU" sz="2000" b="1" dirty="0" smtClean="0">
                <a:solidFill>
                  <a:srgbClr val="000066"/>
                </a:solidFill>
                <a:latin typeface="+mj-lt"/>
              </a:rPr>
              <a:t>Социальная модель понимания инвалидности</a:t>
            </a:r>
          </a:p>
          <a:p>
            <a:pPr algn="just"/>
            <a:r>
              <a:rPr lang="ru-RU" sz="2000" b="1" dirty="0" smtClean="0">
                <a:solidFill>
                  <a:srgbClr val="000066"/>
                </a:solidFill>
                <a:latin typeface="+mj-lt"/>
              </a:rPr>
              <a:t> </a:t>
            </a:r>
          </a:p>
          <a:p>
            <a:pPr algn="just"/>
            <a:r>
              <a:rPr lang="ru-RU" sz="2000" dirty="0" smtClean="0">
                <a:latin typeface="+mj-lt"/>
              </a:rPr>
              <a:t>предполагает</a:t>
            </a:r>
            <a:r>
              <a:rPr lang="ru-RU" sz="2000" dirty="0">
                <a:latin typeface="+mj-lt"/>
              </a:rPr>
              <a:t>, что жизнь людей определяется совсем не </a:t>
            </a:r>
            <a:r>
              <a:rPr lang="ru-RU" sz="2000" dirty="0" smtClean="0">
                <a:latin typeface="+mj-lt"/>
              </a:rPr>
              <a:t>нарушениями,</a:t>
            </a:r>
          </a:p>
          <a:p>
            <a:pPr algn="just"/>
            <a:r>
              <a:rPr lang="ru-RU" sz="2000" dirty="0" smtClean="0">
                <a:latin typeface="+mj-lt"/>
              </a:rPr>
              <a:t>а </a:t>
            </a:r>
            <a:r>
              <a:rPr lang="ru-RU" sz="2000" dirty="0">
                <a:latin typeface="+mj-lt"/>
              </a:rPr>
              <a:t>тем, что мешает им вести неполноценную жизнь. </a:t>
            </a:r>
            <a:r>
              <a:rPr lang="ru-RU" sz="2000" dirty="0" smtClean="0">
                <a:latin typeface="+mj-lt"/>
              </a:rPr>
              <a:t>В </a:t>
            </a:r>
            <a:r>
              <a:rPr lang="ru-RU" sz="2000" dirty="0">
                <a:latin typeface="+mj-lt"/>
              </a:rPr>
              <a:t>основе </a:t>
            </a:r>
            <a:r>
              <a:rPr lang="ru-RU" sz="2000" dirty="0" smtClean="0">
                <a:latin typeface="+mj-lt"/>
              </a:rPr>
              <a:t>восприятия </a:t>
            </a:r>
            <a:r>
              <a:rPr lang="ru-RU" sz="2000" dirty="0">
                <a:latin typeface="+mj-lt"/>
              </a:rPr>
              <a:t>человека лежит не диагноз, а его возможности. Барьеры </a:t>
            </a:r>
            <a:r>
              <a:rPr lang="ru-RU" sz="2000" dirty="0" smtClean="0">
                <a:latin typeface="+mj-lt"/>
              </a:rPr>
              <a:t>на </a:t>
            </a:r>
            <a:r>
              <a:rPr lang="ru-RU" sz="2000" dirty="0">
                <a:latin typeface="+mj-lt"/>
              </a:rPr>
              <a:t>пути обучения и полноценного участия могут быть частью </a:t>
            </a:r>
            <a:r>
              <a:rPr lang="ru-RU" sz="2000" dirty="0" smtClean="0">
                <a:latin typeface="+mj-lt"/>
              </a:rPr>
              <a:t>окружения и </a:t>
            </a:r>
            <a:r>
              <a:rPr lang="ru-RU" sz="2000" dirty="0">
                <a:latin typeface="+mj-lt"/>
              </a:rPr>
              <a:t>возникают в результате взаимодействия людей, политики, </a:t>
            </a:r>
            <a:r>
              <a:rPr lang="ru-RU" sz="2000" dirty="0" smtClean="0">
                <a:latin typeface="+mj-lt"/>
              </a:rPr>
              <a:t>культуры и </a:t>
            </a:r>
            <a:r>
              <a:rPr lang="ru-RU" sz="2000" dirty="0">
                <a:latin typeface="+mj-lt"/>
              </a:rPr>
              <a:t>других социально-экономических факторов, оказывающих влияние </a:t>
            </a:r>
            <a:r>
              <a:rPr lang="ru-RU" sz="2000" dirty="0" smtClean="0">
                <a:latin typeface="+mj-lt"/>
              </a:rPr>
              <a:t>на </a:t>
            </a:r>
            <a:r>
              <a:rPr lang="ru-RU" sz="2000" dirty="0">
                <a:latin typeface="+mj-lt"/>
              </a:rPr>
              <a:t>жизнь людей в обществе. Исключение медицинской модели – </a:t>
            </a:r>
            <a:r>
              <a:rPr lang="ru-RU" sz="2000" dirty="0" smtClean="0">
                <a:latin typeface="+mj-lt"/>
              </a:rPr>
              <a:t>основное </a:t>
            </a:r>
            <a:r>
              <a:rPr lang="ru-RU" sz="2000" dirty="0">
                <a:latin typeface="+mj-lt"/>
              </a:rPr>
              <a:t>условие развития инклюзии!</a:t>
            </a:r>
          </a:p>
          <a:p>
            <a:pPr algn="just"/>
            <a:endParaRPr lang="ru-RU" sz="2000" b="1" dirty="0" smtClean="0">
              <a:solidFill>
                <a:srgbClr val="000066"/>
              </a:solidFill>
            </a:endParaRPr>
          </a:p>
          <a:p>
            <a:pPr algn="just"/>
            <a:endParaRPr lang="ru-RU" sz="2000" dirty="0" smtClean="0"/>
          </a:p>
          <a:p>
            <a:pPr algn="just"/>
            <a:endParaRPr lang="ru-RU" sz="2000" dirty="0" smtClean="0"/>
          </a:p>
          <a:p>
            <a:pPr algn="just"/>
            <a:endParaRPr lang="ru-RU" sz="2000" dirty="0" smtClean="0"/>
          </a:p>
          <a:p>
            <a:pPr algn="just"/>
            <a:endParaRPr lang="ru-RU" sz="2000"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ФОТО к презентации\DSC00110.JPG"/>
          <p:cNvPicPr>
            <a:picLocks noChangeAspect="1" noChangeArrowheads="1"/>
          </p:cNvPicPr>
          <p:nvPr/>
        </p:nvPicPr>
        <p:blipFill>
          <a:blip r:embed="rId2" cstate="print"/>
          <a:srcRect/>
          <a:stretch>
            <a:fillRect/>
          </a:stretch>
        </p:blipFill>
        <p:spPr bwMode="auto">
          <a:xfrm>
            <a:off x="303199" y="260648"/>
            <a:ext cx="3929090" cy="2946818"/>
          </a:xfrm>
          <a:prstGeom prst="rect">
            <a:avLst/>
          </a:prstGeom>
          <a:noFill/>
          <a:ln w="28575">
            <a:solidFill>
              <a:srgbClr val="00B0F0"/>
            </a:solidFill>
          </a:ln>
        </p:spPr>
      </p:pic>
      <p:pic>
        <p:nvPicPr>
          <p:cNvPr id="4099" name="Picture 3" descr="F:\ФОТО к презентации\DSC00112.JPG"/>
          <p:cNvPicPr>
            <a:picLocks noChangeAspect="1" noChangeArrowheads="1"/>
          </p:cNvPicPr>
          <p:nvPr/>
        </p:nvPicPr>
        <p:blipFill>
          <a:blip r:embed="rId3" cstate="print"/>
          <a:srcRect/>
          <a:stretch>
            <a:fillRect/>
          </a:stretch>
        </p:blipFill>
        <p:spPr bwMode="auto">
          <a:xfrm>
            <a:off x="2411760" y="3429000"/>
            <a:ext cx="4433649" cy="3325237"/>
          </a:xfrm>
          <a:prstGeom prst="rect">
            <a:avLst/>
          </a:prstGeom>
          <a:noFill/>
          <a:ln w="28575">
            <a:solidFill>
              <a:srgbClr val="00B0F0"/>
            </a:solidFill>
          </a:ln>
        </p:spPr>
      </p:pic>
      <p:pic>
        <p:nvPicPr>
          <p:cNvPr id="4100" name="Picture 4" descr="F:\ФОТО к презентации\DSC00082.JPG"/>
          <p:cNvPicPr>
            <a:picLocks noChangeAspect="1" noChangeArrowheads="1"/>
          </p:cNvPicPr>
          <p:nvPr/>
        </p:nvPicPr>
        <p:blipFill>
          <a:blip r:embed="rId4" cstate="print"/>
          <a:srcRect/>
          <a:stretch>
            <a:fillRect/>
          </a:stretch>
        </p:blipFill>
        <p:spPr bwMode="auto">
          <a:xfrm>
            <a:off x="5004048" y="237136"/>
            <a:ext cx="3960440" cy="2970330"/>
          </a:xfrm>
          <a:prstGeom prst="rect">
            <a:avLst/>
          </a:prstGeom>
          <a:noFill/>
          <a:ln w="28575">
            <a:solidFill>
              <a:srgbClr val="00B0F0"/>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501122" cy="1754326"/>
          </a:xfrm>
          <a:prstGeom prst="rect">
            <a:avLst/>
          </a:prstGeom>
          <a:noFill/>
        </p:spPr>
        <p:txBody>
          <a:bodyPr wrap="square" rtlCol="0">
            <a:spAutoFit/>
          </a:bodyPr>
          <a:lstStyle/>
          <a:p>
            <a:r>
              <a:rPr lang="ru-RU" b="1" dirty="0">
                <a:solidFill>
                  <a:srgbClr val="003300"/>
                </a:solidFill>
                <a:latin typeface="Calibri (Заголовки)"/>
              </a:rPr>
              <a:t>3.3 Мониторинг успешности/ неуспешности реализации плана работы </a:t>
            </a:r>
            <a:r>
              <a:rPr lang="ru-RU" b="1" dirty="0" smtClean="0">
                <a:solidFill>
                  <a:srgbClr val="003300"/>
                </a:solidFill>
                <a:latin typeface="Calibri (Заголовки)"/>
              </a:rPr>
              <a:t>команды</a:t>
            </a:r>
          </a:p>
          <a:p>
            <a:endParaRPr lang="ru-RU" b="1" dirty="0">
              <a:solidFill>
                <a:srgbClr val="003300"/>
              </a:solidFill>
              <a:latin typeface="Calibri (Заголовки)"/>
            </a:endParaRPr>
          </a:p>
          <a:p>
            <a:r>
              <a:rPr lang="ru-RU" b="1" dirty="0">
                <a:solidFill>
                  <a:srgbClr val="003300"/>
                </a:solidFill>
                <a:latin typeface="Calibri (Заголовки)"/>
              </a:rPr>
              <a:t>3.4 Итоговая консультативная встреча (проводится в конце учебного года/ по завершении реализации индивидуального плана)</a:t>
            </a:r>
          </a:p>
          <a:p>
            <a:endParaRPr lang="ru-RU" dirty="0"/>
          </a:p>
        </p:txBody>
      </p:sp>
      <p:sp>
        <p:nvSpPr>
          <p:cNvPr id="3" name="TextBox 2"/>
          <p:cNvSpPr txBox="1"/>
          <p:nvPr/>
        </p:nvSpPr>
        <p:spPr>
          <a:xfrm>
            <a:off x="142844" y="1928802"/>
            <a:ext cx="8858312" cy="4000528"/>
          </a:xfrm>
          <a:prstGeom prst="rect">
            <a:avLst/>
          </a:prstGeom>
          <a:noFill/>
        </p:spPr>
        <p:txBody>
          <a:bodyPr wrap="square" rtlCol="0">
            <a:spAutoFit/>
          </a:bodyPr>
          <a:lstStyle/>
          <a:p>
            <a:r>
              <a:rPr lang="ru-RU" b="1" u="sng" dirty="0">
                <a:solidFill>
                  <a:srgbClr val="333300"/>
                </a:solidFill>
                <a:latin typeface="Calibri (Заголовки)"/>
              </a:rPr>
              <a:t>Цель: </a:t>
            </a:r>
            <a:r>
              <a:rPr lang="ru-RU" b="1" dirty="0">
                <a:solidFill>
                  <a:srgbClr val="333300"/>
                </a:solidFill>
                <a:latin typeface="Calibri (Заголовки)"/>
              </a:rPr>
              <a:t>отслеживание эффективности работы команды с конкретным ребёнком</a:t>
            </a:r>
          </a:p>
          <a:p>
            <a:r>
              <a:rPr lang="ru-RU" b="1" dirty="0">
                <a:solidFill>
                  <a:srgbClr val="333300"/>
                </a:solidFill>
                <a:latin typeface="Calibri (Заголовки)"/>
              </a:rPr>
              <a:t> </a:t>
            </a:r>
          </a:p>
          <a:p>
            <a:r>
              <a:rPr lang="ru-RU" b="1" u="sng" dirty="0">
                <a:solidFill>
                  <a:srgbClr val="333300"/>
                </a:solidFill>
                <a:latin typeface="Calibri (Заголовки)"/>
              </a:rPr>
              <a:t>Участники: </a:t>
            </a:r>
            <a:r>
              <a:rPr lang="ru-RU" b="1" dirty="0">
                <a:solidFill>
                  <a:srgbClr val="333300"/>
                </a:solidFill>
                <a:latin typeface="Calibri (Заголовки)"/>
              </a:rPr>
              <a:t>родители детей, нуждающихся в специальных условиях обучения; педагоги, работающие с детьми; представитель администрации учреждения образования; специалисты ресурсного центра (специалисты, владеющие необходимой для команды информацией о ребёнке, о методах и приёмах работы с ним)</a:t>
            </a:r>
          </a:p>
          <a:p>
            <a:r>
              <a:rPr lang="ru-RU" b="1" dirty="0">
                <a:solidFill>
                  <a:srgbClr val="333300"/>
                </a:solidFill>
                <a:latin typeface="Calibri (Заголовки)"/>
              </a:rPr>
              <a:t> </a:t>
            </a:r>
          </a:p>
          <a:p>
            <a:r>
              <a:rPr lang="ru-RU" b="1" u="sng" dirty="0">
                <a:solidFill>
                  <a:srgbClr val="333300"/>
                </a:solidFill>
                <a:latin typeface="Calibri (Заголовки)"/>
              </a:rPr>
              <a:t>Рассматриваемые на мероприятии аспекты/вопросы: </a:t>
            </a:r>
          </a:p>
          <a:p>
            <a:r>
              <a:rPr lang="ru-RU" b="1" dirty="0">
                <a:solidFill>
                  <a:srgbClr val="333300"/>
                </a:solidFill>
                <a:latin typeface="Calibri (Заголовки)"/>
              </a:rPr>
              <a:t>1). Анализ деятельности каждого участника команды</a:t>
            </a:r>
          </a:p>
          <a:p>
            <a:r>
              <a:rPr lang="ru-RU" b="1" dirty="0">
                <a:solidFill>
                  <a:srgbClr val="333300"/>
                </a:solidFill>
                <a:latin typeface="Calibri (Заголовки)"/>
              </a:rPr>
              <a:t>2). Анализ реализации индивидуального плана работы </a:t>
            </a:r>
          </a:p>
          <a:p>
            <a:r>
              <a:rPr lang="ru-RU" b="1" dirty="0">
                <a:solidFill>
                  <a:srgbClr val="333300"/>
                </a:solidFill>
                <a:latin typeface="Calibri (Заголовки)"/>
              </a:rPr>
              <a:t>3). Составление примерного планирования на следующий период</a:t>
            </a:r>
          </a:p>
          <a:p>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C00492"/>
          <p:cNvPicPr>
            <a:picLocks noChangeAspect="1" noChangeArrowheads="1"/>
          </p:cNvPicPr>
          <p:nvPr/>
        </p:nvPicPr>
        <p:blipFill>
          <a:blip r:embed="rId2" cstate="print"/>
          <a:srcRect/>
          <a:stretch>
            <a:fillRect/>
          </a:stretch>
        </p:blipFill>
        <p:spPr bwMode="auto">
          <a:xfrm>
            <a:off x="1331640" y="692696"/>
            <a:ext cx="6772296" cy="5099786"/>
          </a:xfrm>
          <a:prstGeom prst="rect">
            <a:avLst/>
          </a:prstGeom>
          <a:noFill/>
          <a:ln w="38100">
            <a:solidFill>
              <a:srgbClr val="000099"/>
            </a:solid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764704"/>
            <a:ext cx="8712968" cy="5671553"/>
          </a:xfrm>
          <a:prstGeom prst="rect">
            <a:avLst/>
          </a:prstGeom>
        </p:spPr>
        <p:txBody>
          <a:bodyPr wrap="square">
            <a:spAutoFit/>
          </a:bodyPr>
          <a:lstStyle/>
          <a:p>
            <a:pPr marL="342900" indent="-342900" algn="just">
              <a:lnSpc>
                <a:spcPct val="106000"/>
              </a:lnSpc>
              <a:buFont typeface="Wingdings" panose="05000000000000000000" pitchFamily="2" charset="2"/>
              <a:buChar char="ü"/>
            </a:pPr>
            <a:r>
              <a:rPr lang="ru-RU" sz="1900" dirty="0" smtClean="0">
                <a:latin typeface="Arial" panose="020B0604020202020204" pitchFamily="34" charset="0"/>
                <a:ea typeface="Calibri" panose="020F0502020204030204" pitchFamily="34" charset="0"/>
                <a:cs typeface="Arial" panose="020B0604020202020204" pitchFamily="34" charset="0"/>
              </a:rPr>
              <a:t>Не </a:t>
            </a:r>
            <a:r>
              <a:rPr lang="ru-RU" sz="1900" dirty="0">
                <a:latin typeface="Arial" panose="020B0604020202020204" pitchFamily="34" charset="0"/>
                <a:ea typeface="Calibri" panose="020F0502020204030204" pitchFamily="34" charset="0"/>
                <a:cs typeface="Arial" panose="020B0604020202020204" pitchFamily="34" charset="0"/>
              </a:rPr>
              <a:t>надо меня поддерживать, я не так слаб, как кажется.</a:t>
            </a:r>
          </a:p>
          <a:p>
            <a:pPr marL="342900" indent="-342900" algn="just">
              <a:lnSpc>
                <a:spcPct val="106000"/>
              </a:lnSpc>
              <a:buFont typeface="Wingdings" panose="05000000000000000000" pitchFamily="2" charset="2"/>
              <a:buChar char="ü"/>
            </a:pPr>
            <a:r>
              <a:rPr lang="ru-RU" sz="1900" dirty="0">
                <a:latin typeface="Arial" panose="020B0604020202020204" pitchFamily="34" charset="0"/>
                <a:ea typeface="Calibri" panose="020F0502020204030204" pitchFamily="34" charset="0"/>
                <a:cs typeface="Arial" panose="020B0604020202020204" pitchFamily="34" charset="0"/>
              </a:rPr>
              <a:t>Не рассматривайте меня как пациента, потому что я просто ваш соотечественник.</a:t>
            </a:r>
          </a:p>
          <a:p>
            <a:pPr marL="342900" indent="-342900" algn="just">
              <a:lnSpc>
                <a:spcPct val="106000"/>
              </a:lnSpc>
              <a:buFont typeface="Wingdings" panose="05000000000000000000" pitchFamily="2" charset="2"/>
              <a:buChar char="ü"/>
            </a:pPr>
            <a:r>
              <a:rPr lang="ru-RU" sz="1900" dirty="0">
                <a:latin typeface="Arial" panose="020B0604020202020204" pitchFamily="34" charset="0"/>
                <a:ea typeface="Calibri" panose="020F0502020204030204" pitchFamily="34" charset="0"/>
                <a:cs typeface="Arial" panose="020B0604020202020204" pitchFamily="34" charset="0"/>
              </a:rPr>
              <a:t>Не старайтесь изменить меня. </a:t>
            </a:r>
            <a:endParaRPr lang="ru-RU" sz="19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6000"/>
              </a:lnSpc>
              <a:buFont typeface="Wingdings" panose="05000000000000000000" pitchFamily="2" charset="2"/>
              <a:buChar char="ü"/>
            </a:pPr>
            <a:r>
              <a:rPr lang="ru-RU" sz="1900" dirty="0" smtClean="0">
                <a:latin typeface="Arial" panose="020B0604020202020204" pitchFamily="34" charset="0"/>
                <a:ea typeface="Calibri" panose="020F0502020204030204" pitchFamily="34" charset="0"/>
                <a:cs typeface="Arial" panose="020B0604020202020204" pitchFamily="34" charset="0"/>
              </a:rPr>
              <a:t>Не </a:t>
            </a:r>
            <a:r>
              <a:rPr lang="ru-RU" sz="1900" dirty="0">
                <a:latin typeface="Arial" panose="020B0604020202020204" pitchFamily="34" charset="0"/>
                <a:ea typeface="Calibri" panose="020F0502020204030204" pitchFamily="34" charset="0"/>
                <a:cs typeface="Arial" panose="020B0604020202020204" pitchFamily="34" charset="0"/>
              </a:rPr>
              <a:t>пытайтесь руководить мною. Я имею право на собственную жизнь, </a:t>
            </a:r>
            <a:r>
              <a:rPr lang="ru-RU" sz="1900" dirty="0" smtClean="0">
                <a:latin typeface="Arial" panose="020B0604020202020204" pitchFamily="34" charset="0"/>
                <a:ea typeface="Calibri" panose="020F0502020204030204" pitchFamily="34" charset="0"/>
                <a:cs typeface="Arial" panose="020B0604020202020204" pitchFamily="34" charset="0"/>
              </a:rPr>
              <a:t>как </a:t>
            </a:r>
            <a:r>
              <a:rPr lang="ru-RU" sz="1900" dirty="0">
                <a:latin typeface="Arial" panose="020B0604020202020204" pitchFamily="34" charset="0"/>
                <a:ea typeface="Calibri" panose="020F0502020204030204" pitchFamily="34" charset="0"/>
                <a:cs typeface="Arial" panose="020B0604020202020204" pitchFamily="34" charset="0"/>
              </a:rPr>
              <a:t>любая личность.</a:t>
            </a:r>
          </a:p>
          <a:p>
            <a:pPr marL="342900" indent="-342900" algn="just">
              <a:lnSpc>
                <a:spcPct val="106000"/>
              </a:lnSpc>
              <a:buFont typeface="Wingdings" panose="05000000000000000000" pitchFamily="2" charset="2"/>
              <a:buChar char="ü"/>
            </a:pPr>
            <a:r>
              <a:rPr lang="ru-RU" sz="1900" dirty="0">
                <a:latin typeface="Arial" panose="020B0604020202020204" pitchFamily="34" charset="0"/>
                <a:ea typeface="Calibri" panose="020F0502020204030204" pitchFamily="34" charset="0"/>
                <a:cs typeface="Arial" panose="020B0604020202020204" pitchFamily="34" charset="0"/>
              </a:rPr>
              <a:t>Признайте, что реальной проблемой, с которой сталкиваются люди с инвалидностью, является предубежденное отношение к ним.</a:t>
            </a:r>
          </a:p>
          <a:p>
            <a:pPr marL="342900" indent="-342900" algn="just">
              <a:lnSpc>
                <a:spcPct val="106000"/>
              </a:lnSpc>
              <a:buFont typeface="Wingdings" panose="05000000000000000000" pitchFamily="2" charset="2"/>
              <a:buChar char="ü"/>
            </a:pPr>
            <a:r>
              <a:rPr lang="ru-RU" sz="1900" dirty="0">
                <a:latin typeface="Arial" panose="020B0604020202020204" pitchFamily="34" charset="0"/>
                <a:ea typeface="Calibri" panose="020F0502020204030204" pitchFamily="34" charset="0"/>
                <a:cs typeface="Arial" panose="020B0604020202020204" pitchFamily="34" charset="0"/>
              </a:rPr>
              <a:t>Поддержите меня, чтобы я мог по мере сил внести свой вклад в общество.</a:t>
            </a:r>
          </a:p>
          <a:p>
            <a:pPr marL="342900" indent="-342900" algn="just">
              <a:lnSpc>
                <a:spcPct val="106000"/>
              </a:lnSpc>
              <a:buFont typeface="Wingdings" panose="05000000000000000000" pitchFamily="2" charset="2"/>
              <a:buChar char="ü"/>
            </a:pPr>
            <a:r>
              <a:rPr lang="ru-RU" sz="1900" dirty="0">
                <a:latin typeface="Arial" panose="020B0604020202020204" pitchFamily="34" charset="0"/>
                <a:ea typeface="Calibri" panose="020F0502020204030204" pitchFamily="34" charset="0"/>
                <a:cs typeface="Arial" panose="020B0604020202020204" pitchFamily="34" charset="0"/>
              </a:rPr>
              <a:t>Помогите мне познать то, что я хочу.</a:t>
            </a:r>
          </a:p>
          <a:p>
            <a:pPr marL="342900" indent="-342900" algn="just">
              <a:lnSpc>
                <a:spcPct val="106000"/>
              </a:lnSpc>
              <a:buFont typeface="Wingdings" panose="05000000000000000000" pitchFamily="2" charset="2"/>
              <a:buChar char="ü"/>
            </a:pPr>
            <a:r>
              <a:rPr lang="ru-RU" sz="1900" dirty="0">
                <a:latin typeface="Arial" panose="020B0604020202020204" pitchFamily="34" charset="0"/>
                <a:ea typeface="Calibri" panose="020F0502020204030204" pitchFamily="34" charset="0"/>
                <a:cs typeface="Arial" panose="020B0604020202020204" pitchFamily="34" charset="0"/>
              </a:rPr>
              <a:t>Не помогайте мне тогда, когда я в этом не нуждаюсь, даже если это доставляет вам удовольствие.</a:t>
            </a:r>
          </a:p>
          <a:p>
            <a:pPr marL="342900" indent="-342900" algn="just">
              <a:lnSpc>
                <a:spcPct val="106000"/>
              </a:lnSpc>
              <a:buFont typeface="Wingdings" panose="05000000000000000000" pitchFamily="2" charset="2"/>
              <a:buChar char="ü"/>
            </a:pPr>
            <a:r>
              <a:rPr lang="ru-RU" sz="1900" dirty="0">
                <a:latin typeface="Arial" panose="020B0604020202020204" pitchFamily="34" charset="0"/>
                <a:ea typeface="Calibri" panose="020F0502020204030204" pitchFamily="34" charset="0"/>
                <a:cs typeface="Arial" panose="020B0604020202020204" pitchFamily="34" charset="0"/>
              </a:rPr>
              <a:t>Не восхищайтесь мною. Желание жить полноценной жизнью не заслуживает восхищения.</a:t>
            </a:r>
          </a:p>
          <a:p>
            <a:pPr marL="342900" indent="-342900" algn="just">
              <a:lnSpc>
                <a:spcPct val="106000"/>
              </a:lnSpc>
              <a:buFont typeface="Wingdings" panose="05000000000000000000" pitchFamily="2" charset="2"/>
              <a:buChar char="ü"/>
            </a:pPr>
            <a:r>
              <a:rPr lang="ru-RU" sz="1900" dirty="0">
                <a:latin typeface="Arial" panose="020B0604020202020204" pitchFamily="34" charset="0"/>
                <a:ea typeface="Calibri" panose="020F0502020204030204" pitchFamily="34" charset="0"/>
                <a:cs typeface="Arial" panose="020B0604020202020204" pitchFamily="34" charset="0"/>
              </a:rPr>
              <a:t>Узнайте меня лучше. Мы можем стать друзьями.</a:t>
            </a:r>
          </a:p>
          <a:p>
            <a:pPr marL="342900" indent="-342900" algn="just">
              <a:lnSpc>
                <a:spcPct val="106000"/>
              </a:lnSpc>
              <a:buFont typeface="Wingdings" panose="05000000000000000000" pitchFamily="2" charset="2"/>
              <a:buChar char="ü"/>
            </a:pPr>
            <a:r>
              <a:rPr lang="ru-RU" sz="1900" dirty="0">
                <a:latin typeface="Arial" panose="020B0604020202020204" pitchFamily="34" charset="0"/>
                <a:ea typeface="Calibri" panose="020F0502020204030204" pitchFamily="34" charset="0"/>
                <a:cs typeface="Arial" panose="020B0604020202020204" pitchFamily="34" charset="0"/>
              </a:rPr>
              <a:t>Давайте уважать друг друга. Ведь уважение предполагает равенство. Слушайте, поддерживайте и действуйте.</a:t>
            </a:r>
          </a:p>
        </p:txBody>
      </p:sp>
    </p:spTree>
    <p:extLst>
      <p:ext uri="{BB962C8B-B14F-4D97-AF65-F5344CB8AC3E}">
        <p14:creationId xmlns:p14="http://schemas.microsoft.com/office/powerpoint/2010/main" val="3078860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18152"/>
            <a:ext cx="8424936" cy="5509200"/>
          </a:xfrm>
          <a:prstGeom prst="rect">
            <a:avLst/>
          </a:prstGeom>
        </p:spPr>
        <p:txBody>
          <a:bodyPr wrap="square">
            <a:spAutoFit/>
          </a:bodyPr>
          <a:lstStyle/>
          <a:p>
            <a:pPr algn="just"/>
            <a:endParaRPr lang="ru-RU" b="1" dirty="0" smtClean="0">
              <a:solidFill>
                <a:srgbClr val="000066"/>
              </a:solidFill>
            </a:endParaRPr>
          </a:p>
          <a:p>
            <a:pPr algn="just"/>
            <a:endParaRPr lang="ru-RU" b="1" dirty="0">
              <a:solidFill>
                <a:srgbClr val="000066"/>
              </a:solidFill>
            </a:endParaRPr>
          </a:p>
          <a:p>
            <a:pPr algn="just"/>
            <a:endParaRPr lang="ru-RU" b="1" dirty="0" smtClean="0">
              <a:solidFill>
                <a:srgbClr val="000066"/>
              </a:solidFill>
            </a:endParaRPr>
          </a:p>
          <a:p>
            <a:pPr algn="just"/>
            <a:endParaRPr lang="ru-RU" b="1" dirty="0">
              <a:solidFill>
                <a:srgbClr val="000066"/>
              </a:solidFill>
            </a:endParaRPr>
          </a:p>
          <a:p>
            <a:pPr algn="just"/>
            <a:r>
              <a:rPr lang="ru-RU" sz="2000" b="1" dirty="0">
                <a:solidFill>
                  <a:srgbClr val="000066"/>
                </a:solidFill>
                <a:latin typeface="+mj-lt"/>
              </a:rPr>
              <a:t>2</a:t>
            </a:r>
            <a:r>
              <a:rPr lang="ru-RU" sz="2000" b="1" dirty="0" smtClean="0">
                <a:solidFill>
                  <a:srgbClr val="000066"/>
                </a:solidFill>
                <a:latin typeface="+mj-lt"/>
              </a:rPr>
              <a:t>. </a:t>
            </a:r>
            <a:r>
              <a:rPr lang="ru-RU" sz="2000" b="1" dirty="0">
                <a:solidFill>
                  <a:srgbClr val="000066"/>
                </a:solidFill>
                <a:latin typeface="+mj-lt"/>
              </a:rPr>
              <a:t>«Презумпция компетентности</a:t>
            </a:r>
            <a:r>
              <a:rPr lang="ru-RU" sz="2000" b="1" dirty="0" smtClean="0">
                <a:solidFill>
                  <a:srgbClr val="000066"/>
                </a:solidFill>
                <a:latin typeface="+mj-lt"/>
              </a:rPr>
              <a:t>»</a:t>
            </a:r>
          </a:p>
          <a:p>
            <a:pPr algn="just"/>
            <a:endParaRPr lang="ru-RU" sz="2000" b="1" dirty="0">
              <a:solidFill>
                <a:srgbClr val="000066"/>
              </a:solidFill>
              <a:latin typeface="+mj-lt"/>
            </a:endParaRPr>
          </a:p>
          <a:p>
            <a:pPr algn="just"/>
            <a:r>
              <a:rPr lang="ru-RU" sz="2000" b="1" dirty="0">
                <a:latin typeface="+mj-lt"/>
              </a:rPr>
              <a:t> - </a:t>
            </a:r>
            <a:r>
              <a:rPr lang="ru-RU" sz="2000" dirty="0">
                <a:latin typeface="+mj-lt"/>
              </a:rPr>
              <a:t>основополагающий принцип изменения мышления специалистов. </a:t>
            </a:r>
          </a:p>
          <a:p>
            <a:pPr algn="just"/>
            <a:r>
              <a:rPr lang="ru-RU" sz="2000" dirty="0">
                <a:latin typeface="+mj-lt"/>
              </a:rPr>
              <a:t>Данный постулат гласит, что в отсутствии неопровержимых доказательств </a:t>
            </a:r>
          </a:p>
          <a:p>
            <a:pPr algn="just"/>
            <a:r>
              <a:rPr lang="ru-RU" sz="2000" dirty="0">
                <a:latin typeface="+mj-lt"/>
              </a:rPr>
              <a:t>противоположного, необходимо делать допущение, которое будет наименее </a:t>
            </a:r>
            <a:r>
              <a:rPr lang="ru-RU" sz="2000" dirty="0" smtClean="0">
                <a:latin typeface="+mj-lt"/>
              </a:rPr>
              <a:t>опасным </a:t>
            </a:r>
            <a:r>
              <a:rPr lang="ru-RU" sz="2000" dirty="0">
                <a:latin typeface="+mj-lt"/>
              </a:rPr>
              <a:t>для человека. Большинству специалистов в области </a:t>
            </a:r>
            <a:r>
              <a:rPr lang="ru-RU" sz="2000" dirty="0" smtClean="0">
                <a:latin typeface="+mj-lt"/>
              </a:rPr>
              <a:t>образования, даже </a:t>
            </a:r>
            <a:r>
              <a:rPr lang="ru-RU" sz="2000" dirty="0">
                <a:latin typeface="+mj-lt"/>
              </a:rPr>
              <a:t>если они преследуют самые благие </a:t>
            </a:r>
            <a:r>
              <a:rPr lang="ru-RU" sz="2000" dirty="0" smtClean="0">
                <a:latin typeface="+mj-lt"/>
              </a:rPr>
              <a:t>намерения, внушили устаревшую парадигму</a:t>
            </a:r>
            <a:r>
              <a:rPr lang="ru-RU" sz="2000" dirty="0">
                <a:latin typeface="+mj-lt"/>
              </a:rPr>
              <a:t>,</a:t>
            </a:r>
            <a:r>
              <a:rPr lang="ru-RU" sz="2000" dirty="0" smtClean="0">
                <a:latin typeface="+mj-lt"/>
              </a:rPr>
              <a:t> </a:t>
            </a:r>
            <a:r>
              <a:rPr lang="ru-RU" sz="2000" dirty="0">
                <a:latin typeface="+mj-lt"/>
              </a:rPr>
              <a:t>ч</a:t>
            </a:r>
            <a:r>
              <a:rPr lang="ru-RU" sz="2000" dirty="0" smtClean="0">
                <a:latin typeface="+mj-lt"/>
              </a:rPr>
              <a:t>то </a:t>
            </a:r>
            <a:r>
              <a:rPr lang="ru-RU" sz="2000" dirty="0">
                <a:latin typeface="+mj-lt"/>
              </a:rPr>
              <a:t>заставляет их делать очень «опасные» предположения относительно учеников </a:t>
            </a:r>
            <a:r>
              <a:rPr lang="ru-RU" sz="2000" dirty="0" smtClean="0">
                <a:latin typeface="+mj-lt"/>
              </a:rPr>
              <a:t>с особенностями в развитии. </a:t>
            </a:r>
            <a:r>
              <a:rPr lang="ru-RU" sz="2000" dirty="0">
                <a:latin typeface="+mj-lt"/>
              </a:rPr>
              <a:t>У многих первое впечатление искажено </a:t>
            </a:r>
            <a:r>
              <a:rPr lang="ru-RU" sz="2000" dirty="0" smtClean="0">
                <a:latin typeface="+mj-lt"/>
              </a:rPr>
              <a:t>ранее </a:t>
            </a:r>
            <a:r>
              <a:rPr lang="ru-RU" sz="2000" dirty="0">
                <a:latin typeface="+mj-lt"/>
              </a:rPr>
              <a:t>существующими предрассудками</a:t>
            </a:r>
            <a:r>
              <a:rPr lang="ru-RU" sz="2000" dirty="0" smtClean="0">
                <a:latin typeface="+mj-lt"/>
              </a:rPr>
              <a:t>. Каждый человек прежде всего личность . Никто </a:t>
            </a:r>
            <a:r>
              <a:rPr lang="ru-RU" sz="2000" dirty="0">
                <a:latin typeface="+mj-lt"/>
              </a:rPr>
              <a:t>не обязан соответствовать </a:t>
            </a:r>
            <a:r>
              <a:rPr lang="ru-RU" sz="2000" dirty="0" smtClean="0">
                <a:latin typeface="+mj-lt"/>
              </a:rPr>
              <a:t>каким-либо стандартам</a:t>
            </a:r>
            <a:r>
              <a:rPr lang="ru-RU" sz="2000" dirty="0">
                <a:latin typeface="+mj-lt"/>
              </a:rPr>
              <a:t>, чтобы его признали «нормальным</a:t>
            </a:r>
            <a:r>
              <a:rPr lang="ru-RU" sz="2000" dirty="0" smtClean="0">
                <a:latin typeface="+mj-lt"/>
              </a:rPr>
              <a:t>». У </a:t>
            </a:r>
            <a:r>
              <a:rPr lang="ru-RU" sz="2000" dirty="0">
                <a:latin typeface="+mj-lt"/>
              </a:rPr>
              <a:t>каждого из нас есть свои сильные и слабые стороны и способность </a:t>
            </a:r>
            <a:r>
              <a:rPr lang="ru-RU" sz="2000" dirty="0" smtClean="0">
                <a:latin typeface="+mj-lt"/>
              </a:rPr>
              <a:t>стать </a:t>
            </a:r>
            <a:r>
              <a:rPr lang="ru-RU" sz="2000" dirty="0">
                <a:latin typeface="+mj-lt"/>
              </a:rPr>
              <a:t>великими </a:t>
            </a:r>
            <a:r>
              <a:rPr lang="ru-RU" sz="2000" dirty="0" smtClean="0">
                <a:latin typeface="+mj-lt"/>
              </a:rPr>
              <a:t>людьми. </a:t>
            </a:r>
            <a:endParaRPr lang="ru-RU" sz="2000" b="1" dirty="0">
              <a:solidFill>
                <a:srgbClr val="000066"/>
              </a:solidFill>
              <a:latin typeface="+mj-lt"/>
            </a:endParaRPr>
          </a:p>
        </p:txBody>
      </p:sp>
    </p:spTree>
    <p:extLst>
      <p:ext uri="{BB962C8B-B14F-4D97-AF65-F5344CB8AC3E}">
        <p14:creationId xmlns:p14="http://schemas.microsoft.com/office/powerpoint/2010/main" val="3540807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978458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582341"/>
            <a:ext cx="7992888" cy="3170099"/>
          </a:xfrm>
          <a:prstGeom prst="rect">
            <a:avLst/>
          </a:prstGeom>
        </p:spPr>
        <p:txBody>
          <a:bodyPr wrap="square">
            <a:spAutoFit/>
          </a:bodyPr>
          <a:lstStyle/>
          <a:p>
            <a:pPr algn="just"/>
            <a:r>
              <a:rPr lang="ru-RU" sz="2000" b="1" dirty="0" smtClean="0">
                <a:solidFill>
                  <a:srgbClr val="000066"/>
                </a:solidFill>
                <a:latin typeface="+mj-lt"/>
              </a:rPr>
              <a:t>3. </a:t>
            </a:r>
            <a:r>
              <a:rPr lang="ru-RU" sz="2000" b="1" dirty="0">
                <a:solidFill>
                  <a:srgbClr val="000066"/>
                </a:solidFill>
                <a:latin typeface="+mj-lt"/>
              </a:rPr>
              <a:t>Принцип поддержки и коммуникации между </a:t>
            </a:r>
            <a:r>
              <a:rPr lang="ru-RU" sz="2000" b="1" dirty="0" smtClean="0">
                <a:solidFill>
                  <a:srgbClr val="000066"/>
                </a:solidFill>
                <a:latin typeface="+mj-lt"/>
              </a:rPr>
              <a:t>всеми участниками </a:t>
            </a:r>
            <a:r>
              <a:rPr lang="ru-RU" sz="2000" b="1" dirty="0">
                <a:solidFill>
                  <a:srgbClr val="000066"/>
                </a:solidFill>
                <a:latin typeface="+mj-lt"/>
              </a:rPr>
              <a:t>инклюзии: «Ничего для нас без нашего участия</a:t>
            </a:r>
            <a:r>
              <a:rPr lang="ru-RU" sz="2000" b="1" dirty="0" smtClean="0">
                <a:solidFill>
                  <a:srgbClr val="000066"/>
                </a:solidFill>
                <a:latin typeface="+mj-lt"/>
              </a:rPr>
              <a:t>»</a:t>
            </a:r>
          </a:p>
          <a:p>
            <a:pPr algn="just"/>
            <a:endParaRPr lang="ru-RU" sz="2000" b="1" dirty="0">
              <a:solidFill>
                <a:srgbClr val="000066"/>
              </a:solidFill>
              <a:latin typeface="+mj-lt"/>
            </a:endParaRPr>
          </a:p>
          <a:p>
            <a:r>
              <a:rPr lang="ru-RU" sz="2000" dirty="0" smtClean="0">
                <a:latin typeface="+mj-lt"/>
                <a:ea typeface="Calibri" panose="020F0502020204030204" pitchFamily="34" charset="0"/>
              </a:rPr>
              <a:t>Инклюзия </a:t>
            </a:r>
            <a:r>
              <a:rPr lang="ru-RU" sz="2000" dirty="0">
                <a:latin typeface="+mj-lt"/>
                <a:ea typeface="Calibri" panose="020F0502020204030204" pitchFamily="34" charset="0"/>
              </a:rPr>
              <a:t>– это активное включение детей, родителей </a:t>
            </a:r>
            <a:r>
              <a:rPr lang="ru-RU" sz="2000" dirty="0" smtClean="0">
                <a:latin typeface="+mj-lt"/>
                <a:ea typeface="Calibri" panose="020F0502020204030204" pitchFamily="34" charset="0"/>
              </a:rPr>
              <a:t>и специалистов </a:t>
            </a:r>
            <a:r>
              <a:rPr lang="ru-RU" sz="2000" dirty="0">
                <a:latin typeface="+mj-lt"/>
                <a:ea typeface="Calibri" panose="020F0502020204030204" pitchFamily="34" charset="0"/>
              </a:rPr>
              <a:t>области образования в совместную деятельность: совместное планирование, проведение общих мероприятий, семинаров, праздников для создания инклюзивного сообщества. Усилия педагогов будут эффективны, только если они поддержаны родителями, понятны им и соответствуют потребностям ребенка. Это обеспечение участия людей с </a:t>
            </a:r>
            <a:r>
              <a:rPr lang="ru-RU" sz="2000" dirty="0" smtClean="0">
                <a:latin typeface="+mj-lt"/>
                <a:ea typeface="Calibri" panose="020F0502020204030204" pitchFamily="34" charset="0"/>
              </a:rPr>
              <a:t>особенностями в развитии во </a:t>
            </a:r>
            <a:r>
              <a:rPr lang="ru-RU" sz="2000" dirty="0">
                <a:latin typeface="+mj-lt"/>
                <a:ea typeface="Calibri" panose="020F0502020204030204" pitchFamily="34" charset="0"/>
              </a:rPr>
              <a:t>всех сферах жизни.</a:t>
            </a:r>
            <a:endParaRPr lang="ru-RU" sz="2000" dirty="0">
              <a:latin typeface="+mj-lt"/>
            </a:endParaRPr>
          </a:p>
        </p:txBody>
      </p:sp>
    </p:spTree>
    <p:extLst>
      <p:ext uri="{BB962C8B-B14F-4D97-AF65-F5344CB8AC3E}">
        <p14:creationId xmlns:p14="http://schemas.microsoft.com/office/powerpoint/2010/main" val="3052050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10595"/>
            <a:ext cx="7920880" cy="6924973"/>
          </a:xfrm>
          <a:prstGeom prst="rect">
            <a:avLst/>
          </a:prstGeom>
        </p:spPr>
        <p:txBody>
          <a:bodyPr wrap="square">
            <a:spAutoFit/>
          </a:bodyPr>
          <a:lstStyle/>
          <a:p>
            <a:pPr lvl="0">
              <a:buClr>
                <a:srgbClr val="000066"/>
              </a:buClr>
              <a:buFont typeface="Arial" pitchFamily="34" charset="0"/>
              <a:buChar char="•"/>
            </a:pPr>
            <a:endParaRPr lang="ru-RU" sz="2800" dirty="0" smtClean="0">
              <a:solidFill>
                <a:srgbClr val="000099"/>
              </a:solidFill>
              <a:latin typeface="Franklin Gothic Book"/>
            </a:endParaRPr>
          </a:p>
          <a:p>
            <a:pPr lvl="0">
              <a:buClr>
                <a:srgbClr val="000066"/>
              </a:buClr>
              <a:buFont typeface="Arial" pitchFamily="34" charset="0"/>
              <a:buChar char="•"/>
            </a:pPr>
            <a:endParaRPr lang="ru-RU" sz="2800" dirty="0">
              <a:solidFill>
                <a:srgbClr val="000099"/>
              </a:solidFill>
              <a:latin typeface="Franklin Gothic Book"/>
            </a:endParaRPr>
          </a:p>
          <a:p>
            <a:pPr lvl="0">
              <a:buClr>
                <a:srgbClr val="000066"/>
              </a:buClr>
              <a:buFont typeface="Arial" pitchFamily="34" charset="0"/>
              <a:buChar char="•"/>
            </a:pPr>
            <a:endParaRPr lang="ru-RU" sz="2800" dirty="0" smtClean="0">
              <a:solidFill>
                <a:srgbClr val="000099"/>
              </a:solidFill>
              <a:latin typeface="Franklin Gothic Book"/>
            </a:endParaRPr>
          </a:p>
          <a:p>
            <a:pPr>
              <a:buClr>
                <a:srgbClr val="000066"/>
              </a:buClr>
            </a:pPr>
            <a:endParaRPr lang="ru-RU" sz="2400" b="1" dirty="0" smtClean="0">
              <a:solidFill>
                <a:schemeClr val="accent4">
                  <a:lumMod val="50000"/>
                </a:schemeClr>
              </a:solidFill>
              <a:latin typeface="+mj-lt"/>
            </a:endParaRPr>
          </a:p>
          <a:p>
            <a:pPr>
              <a:buClr>
                <a:srgbClr val="000066"/>
              </a:buClr>
            </a:pPr>
            <a:r>
              <a:rPr lang="ru-RU" sz="2400" b="1" dirty="0" smtClean="0">
                <a:solidFill>
                  <a:schemeClr val="accent4">
                    <a:lumMod val="50000"/>
                  </a:schemeClr>
                </a:solidFill>
                <a:latin typeface="+mj-lt"/>
              </a:rPr>
              <a:t>Вопросы</a:t>
            </a:r>
            <a:r>
              <a:rPr lang="ru-RU" sz="2400" b="1" dirty="0">
                <a:solidFill>
                  <a:schemeClr val="accent4">
                    <a:lumMod val="50000"/>
                  </a:schemeClr>
                </a:solidFill>
                <a:latin typeface="+mj-lt"/>
              </a:rPr>
              <a:t>, волнующие </a:t>
            </a:r>
            <a:r>
              <a:rPr lang="ru-RU" sz="2400" b="1" dirty="0" smtClean="0">
                <a:solidFill>
                  <a:schemeClr val="accent4">
                    <a:lumMod val="50000"/>
                  </a:schemeClr>
                </a:solidFill>
                <a:latin typeface="+mj-lt"/>
              </a:rPr>
              <a:t>семью</a:t>
            </a:r>
          </a:p>
          <a:p>
            <a:pPr>
              <a:buClr>
                <a:srgbClr val="000066"/>
              </a:buClr>
            </a:pPr>
            <a:endParaRPr lang="ru-RU" sz="2400" b="1" dirty="0">
              <a:solidFill>
                <a:schemeClr val="accent4">
                  <a:lumMod val="50000"/>
                </a:schemeClr>
              </a:solidFill>
              <a:latin typeface="+mj-lt"/>
            </a:endParaRPr>
          </a:p>
          <a:p>
            <a:pPr lvl="0">
              <a:buClr>
                <a:srgbClr val="000066"/>
              </a:buClr>
              <a:buFont typeface="Arial" pitchFamily="34" charset="0"/>
              <a:buChar char="•"/>
            </a:pPr>
            <a:r>
              <a:rPr lang="ru-RU" sz="2400" dirty="0" smtClean="0">
                <a:latin typeface="Calibri" panose="020F0502020204030204" pitchFamily="34" charset="0"/>
                <a:cs typeface="Calibri" panose="020F0502020204030204" pitchFamily="34" charset="0"/>
              </a:rPr>
              <a:t>понимание </a:t>
            </a:r>
            <a:r>
              <a:rPr lang="ru-RU" sz="2400" dirty="0">
                <a:latin typeface="Calibri" panose="020F0502020204030204" pitchFamily="34" charset="0"/>
                <a:cs typeface="Calibri" panose="020F0502020204030204" pitchFamily="34" charset="0"/>
              </a:rPr>
              <a:t>особенностей развития ребёнка</a:t>
            </a:r>
          </a:p>
          <a:p>
            <a:pPr lvl="0">
              <a:buClr>
                <a:srgbClr val="000066"/>
              </a:buClr>
              <a:buFont typeface="Arial" pitchFamily="34" charset="0"/>
              <a:buChar char="•"/>
            </a:pPr>
            <a:r>
              <a:rPr lang="ru-RU" sz="2400" dirty="0">
                <a:latin typeface="Calibri" panose="020F0502020204030204" pitchFamily="34" charset="0"/>
                <a:cs typeface="Calibri" panose="020F0502020204030204" pitchFamily="34" charset="0"/>
              </a:rPr>
              <a:t> договорённость об услугах</a:t>
            </a:r>
          </a:p>
          <a:p>
            <a:pPr lvl="0">
              <a:buClr>
                <a:srgbClr val="000066"/>
              </a:buClr>
              <a:buFont typeface="Arial" pitchFamily="34" charset="0"/>
              <a:buChar char="•"/>
            </a:pPr>
            <a:r>
              <a:rPr lang="ru-RU" sz="2400" dirty="0">
                <a:latin typeface="Calibri" panose="020F0502020204030204" pitchFamily="34" charset="0"/>
                <a:cs typeface="Calibri" panose="020F0502020204030204" pitchFamily="34" charset="0"/>
              </a:rPr>
              <a:t> определение будущего</a:t>
            </a:r>
          </a:p>
          <a:p>
            <a:pPr lvl="0">
              <a:buClr>
                <a:srgbClr val="000066"/>
              </a:buClr>
              <a:buFont typeface="Arial" pitchFamily="34" charset="0"/>
              <a:buChar char="•"/>
            </a:pPr>
            <a:r>
              <a:rPr lang="ru-RU" sz="2400" dirty="0">
                <a:latin typeface="Calibri" panose="020F0502020204030204" pitchFamily="34" charset="0"/>
                <a:cs typeface="Calibri" panose="020F0502020204030204" pitchFamily="34" charset="0"/>
              </a:rPr>
              <a:t> физическое истощение</a:t>
            </a:r>
          </a:p>
          <a:p>
            <a:pPr lvl="0">
              <a:buClr>
                <a:srgbClr val="000066"/>
              </a:buClr>
              <a:buFont typeface="Arial" pitchFamily="34" charset="0"/>
              <a:buChar char="•"/>
            </a:pPr>
            <a:r>
              <a:rPr lang="ru-RU" sz="2400" dirty="0">
                <a:latin typeface="Calibri" panose="020F0502020204030204" pitchFamily="34" charset="0"/>
                <a:cs typeface="Calibri" panose="020F0502020204030204" pitchFamily="34" charset="0"/>
              </a:rPr>
              <a:t> эмоциональное истощение</a:t>
            </a:r>
          </a:p>
          <a:p>
            <a:pPr lvl="0">
              <a:buClr>
                <a:srgbClr val="000066"/>
              </a:buClr>
              <a:buFont typeface="Arial" pitchFamily="34" charset="0"/>
              <a:buChar char="•"/>
            </a:pPr>
            <a:r>
              <a:rPr lang="ru-RU" sz="2400" dirty="0">
                <a:latin typeface="Calibri" panose="020F0502020204030204" pitchFamily="34" charset="0"/>
                <a:cs typeface="Calibri" panose="020F0502020204030204" pitchFamily="34" charset="0"/>
              </a:rPr>
              <a:t> семейная рутина</a:t>
            </a:r>
          </a:p>
          <a:p>
            <a:pPr lvl="0">
              <a:buClr>
                <a:srgbClr val="000066"/>
              </a:buClr>
              <a:buFont typeface="Arial" pitchFamily="34" charset="0"/>
              <a:buChar char="•"/>
            </a:pPr>
            <a:r>
              <a:rPr lang="ru-RU" sz="2400" dirty="0">
                <a:latin typeface="Calibri" panose="020F0502020204030204" pitchFamily="34" charset="0"/>
                <a:cs typeface="Calibri" panose="020F0502020204030204" pitchFamily="34" charset="0"/>
              </a:rPr>
              <a:t> объяснение особенностей развития ребёнка другим</a:t>
            </a:r>
          </a:p>
          <a:p>
            <a:pPr lvl="0">
              <a:buClr>
                <a:srgbClr val="000066"/>
              </a:buClr>
            </a:pPr>
            <a:r>
              <a:rPr lang="ru-RU" sz="2400" dirty="0">
                <a:latin typeface="Calibri" panose="020F0502020204030204" pitchFamily="34" charset="0"/>
                <a:cs typeface="Calibri" panose="020F0502020204030204" pitchFamily="34" charset="0"/>
              </a:rPr>
              <a:t> родственникам</a:t>
            </a:r>
          </a:p>
          <a:p>
            <a:pPr lvl="0">
              <a:buClr>
                <a:srgbClr val="000066"/>
              </a:buClr>
              <a:buFont typeface="Arial" pitchFamily="34" charset="0"/>
              <a:buChar char="•"/>
            </a:pPr>
            <a:r>
              <a:rPr lang="ru-RU" sz="2400" dirty="0">
                <a:latin typeface="Calibri" panose="020F0502020204030204" pitchFamily="34" charset="0"/>
                <a:cs typeface="Calibri" panose="020F0502020204030204" pitchFamily="34" charset="0"/>
              </a:rPr>
              <a:t> вопросы с братьями и сёстрами</a:t>
            </a:r>
          </a:p>
          <a:p>
            <a:pPr lvl="0">
              <a:buClr>
                <a:srgbClr val="000066"/>
              </a:buClr>
              <a:buFont typeface="Arial" pitchFamily="34" charset="0"/>
              <a:buChar char="•"/>
            </a:pPr>
            <a:r>
              <a:rPr lang="ru-RU" sz="2400" dirty="0">
                <a:latin typeface="Calibri" panose="020F0502020204030204" pitchFamily="34" charset="0"/>
                <a:cs typeface="Calibri" panose="020F0502020204030204" pitchFamily="34" charset="0"/>
              </a:rPr>
              <a:t> введение ребёнка в общество</a:t>
            </a:r>
          </a:p>
          <a:p>
            <a:pPr lvl="0">
              <a:buClr>
                <a:srgbClr val="000066"/>
              </a:buClr>
              <a:buFont typeface="Arial" pitchFamily="34" charset="0"/>
              <a:buChar char="•"/>
            </a:pPr>
            <a:r>
              <a:rPr lang="ru-RU" sz="2400" dirty="0">
                <a:latin typeface="Calibri" panose="020F0502020204030204" pitchFamily="34" charset="0"/>
                <a:cs typeface="Calibri" panose="020F0502020204030204" pitchFamily="34" charset="0"/>
              </a:rPr>
              <a:t> социальная поддержка взрослых</a:t>
            </a:r>
          </a:p>
          <a:p>
            <a:pPr lvl="0">
              <a:buClr>
                <a:srgbClr val="000066"/>
              </a:buClr>
              <a:buFont typeface="Arial" pitchFamily="34" charset="0"/>
              <a:buChar char="•"/>
            </a:pPr>
            <a:r>
              <a:rPr lang="ru-RU" sz="2400" dirty="0">
                <a:latin typeface="Calibri" panose="020F0502020204030204" pitchFamily="34" charset="0"/>
                <a:cs typeface="Calibri" panose="020F0502020204030204" pitchFamily="34" charset="0"/>
              </a:rPr>
              <a:t> взаимоотношения между супругами</a:t>
            </a:r>
          </a:p>
        </p:txBody>
      </p:sp>
    </p:spTree>
    <p:extLst>
      <p:ext uri="{BB962C8B-B14F-4D97-AF65-F5344CB8AC3E}">
        <p14:creationId xmlns:p14="http://schemas.microsoft.com/office/powerpoint/2010/main" val="130749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4264"/>
            <a:ext cx="7632848" cy="5262979"/>
          </a:xfrm>
          <a:prstGeom prst="rect">
            <a:avLst/>
          </a:prstGeom>
        </p:spPr>
        <p:txBody>
          <a:bodyPr wrap="square">
            <a:spAutoFit/>
          </a:bodyPr>
          <a:lstStyle/>
          <a:p>
            <a:pPr lvl="0">
              <a:buFont typeface="Arial" pitchFamily="34" charset="0"/>
              <a:buChar char="•"/>
            </a:pPr>
            <a:endParaRPr lang="ru-RU" sz="2400" dirty="0" smtClean="0">
              <a:latin typeface="Calibri" panose="020F0502020204030204" pitchFamily="34" charset="0"/>
              <a:cs typeface="Calibri" panose="020F0502020204030204" pitchFamily="34" charset="0"/>
            </a:endParaRPr>
          </a:p>
          <a:p>
            <a:pPr lvl="0">
              <a:buFont typeface="Arial" pitchFamily="34" charset="0"/>
              <a:buChar char="•"/>
            </a:pPr>
            <a:endParaRPr lang="ru-RU" sz="2400" dirty="0">
              <a:latin typeface="Calibri" panose="020F0502020204030204" pitchFamily="34" charset="0"/>
              <a:cs typeface="Calibri" panose="020F0502020204030204" pitchFamily="34" charset="0"/>
            </a:endParaRPr>
          </a:p>
          <a:p>
            <a:pPr lvl="0">
              <a:buFont typeface="Arial" pitchFamily="34" charset="0"/>
              <a:buChar char="•"/>
            </a:pPr>
            <a:endParaRPr lang="ru-RU" sz="2400" dirty="0" smtClean="0">
              <a:latin typeface="Calibri" panose="020F0502020204030204" pitchFamily="34" charset="0"/>
              <a:cs typeface="Calibri" panose="020F0502020204030204" pitchFamily="34" charset="0"/>
            </a:endParaRPr>
          </a:p>
          <a:p>
            <a:endParaRPr lang="ru-RU" sz="2400" b="1" dirty="0" smtClean="0">
              <a:solidFill>
                <a:schemeClr val="accent4">
                  <a:lumMod val="50000"/>
                </a:schemeClr>
              </a:solidFill>
            </a:endParaRPr>
          </a:p>
          <a:p>
            <a:r>
              <a:rPr lang="ru-RU" sz="2400" b="1" dirty="0" smtClean="0">
                <a:solidFill>
                  <a:schemeClr val="accent4">
                    <a:lumMod val="50000"/>
                  </a:schemeClr>
                </a:solidFill>
                <a:latin typeface="+mj-lt"/>
              </a:rPr>
              <a:t>Чего </a:t>
            </a:r>
            <a:r>
              <a:rPr lang="ru-RU" sz="2400" b="1" dirty="0">
                <a:solidFill>
                  <a:schemeClr val="accent4">
                    <a:lumMod val="50000"/>
                  </a:schemeClr>
                </a:solidFill>
                <a:latin typeface="+mj-lt"/>
              </a:rPr>
              <a:t>хотят семьи от специалистов</a:t>
            </a:r>
          </a:p>
          <a:p>
            <a:pPr lvl="0"/>
            <a:endParaRPr lang="ru-RU" sz="2400" dirty="0">
              <a:latin typeface="Calibri" panose="020F0502020204030204" pitchFamily="34" charset="0"/>
              <a:cs typeface="Calibri" panose="020F0502020204030204" pitchFamily="34" charset="0"/>
            </a:endParaRPr>
          </a:p>
          <a:p>
            <a:pPr lvl="0">
              <a:buFont typeface="Arial" pitchFamily="34" charset="0"/>
              <a:buChar char="•"/>
            </a:pPr>
            <a:r>
              <a:rPr lang="ru-RU" sz="2400" dirty="0" smtClean="0">
                <a:latin typeface="Calibri" panose="020F0502020204030204" pitchFamily="34" charset="0"/>
                <a:cs typeface="Calibri" panose="020F0502020204030204" pitchFamily="34" charset="0"/>
              </a:rPr>
              <a:t>выслушать </a:t>
            </a:r>
            <a:r>
              <a:rPr lang="ru-RU" sz="2400" dirty="0">
                <a:latin typeface="Calibri" panose="020F0502020204030204" pitchFamily="34" charset="0"/>
                <a:cs typeface="Calibri" panose="020F0502020204030204" pitchFamily="34" charset="0"/>
              </a:rPr>
              <a:t>их историю</a:t>
            </a:r>
          </a:p>
          <a:p>
            <a:pPr lvl="0">
              <a:buFont typeface="Arial" pitchFamily="34" charset="0"/>
              <a:buChar char="•"/>
            </a:pPr>
            <a:r>
              <a:rPr lang="ru-RU" sz="2400" dirty="0">
                <a:latin typeface="Calibri" panose="020F0502020204030204" pitchFamily="34" charset="0"/>
                <a:cs typeface="Calibri" panose="020F0502020204030204" pitchFamily="34" charset="0"/>
              </a:rPr>
              <a:t> предоставить информацию и услуги</a:t>
            </a:r>
          </a:p>
          <a:p>
            <a:pPr lvl="0">
              <a:buFont typeface="Arial" pitchFamily="34" charset="0"/>
              <a:buChar char="•"/>
            </a:pPr>
            <a:r>
              <a:rPr lang="ru-RU" sz="2400" dirty="0">
                <a:latin typeface="Calibri" panose="020F0502020204030204" pitchFamily="34" charset="0"/>
                <a:cs typeface="Calibri" panose="020F0502020204030204" pitchFamily="34" charset="0"/>
              </a:rPr>
              <a:t> поддерживать решения семьи</a:t>
            </a:r>
          </a:p>
          <a:p>
            <a:pPr lvl="0">
              <a:buFont typeface="Arial" pitchFamily="34" charset="0"/>
              <a:buChar char="•"/>
            </a:pPr>
            <a:r>
              <a:rPr lang="ru-RU" sz="2400" dirty="0">
                <a:latin typeface="Calibri" panose="020F0502020204030204" pitchFamily="34" charset="0"/>
                <a:cs typeface="Calibri" panose="020F0502020204030204" pitchFamily="34" charset="0"/>
              </a:rPr>
              <a:t> поощрять возможности встреч с другими </a:t>
            </a:r>
          </a:p>
          <a:p>
            <a:pPr lvl="0"/>
            <a:r>
              <a:rPr lang="ru-RU" sz="2400" dirty="0">
                <a:latin typeface="Calibri" panose="020F0502020204030204" pitchFamily="34" charset="0"/>
                <a:cs typeface="Calibri" panose="020F0502020204030204" pitchFamily="34" charset="0"/>
              </a:rPr>
              <a:t>  семьями</a:t>
            </a:r>
          </a:p>
          <a:p>
            <a:pPr lvl="0">
              <a:buFont typeface="Arial" pitchFamily="34" charset="0"/>
              <a:buChar char="•"/>
            </a:pPr>
            <a:r>
              <a:rPr lang="ru-RU" sz="2400" dirty="0">
                <a:latin typeface="Calibri" panose="020F0502020204030204" pitchFamily="34" charset="0"/>
                <a:cs typeface="Calibri" panose="020F0502020204030204" pitchFamily="34" charset="0"/>
              </a:rPr>
              <a:t> защита прав</a:t>
            </a:r>
          </a:p>
          <a:p>
            <a:pPr lvl="0">
              <a:buFont typeface="Arial" pitchFamily="34" charset="0"/>
              <a:buChar char="•"/>
            </a:pPr>
            <a:r>
              <a:rPr lang="ru-RU" sz="2400" dirty="0">
                <a:latin typeface="Calibri" panose="020F0502020204030204" pitchFamily="34" charset="0"/>
                <a:cs typeface="Calibri" panose="020F0502020204030204" pitchFamily="34" charset="0"/>
              </a:rPr>
              <a:t> иметь надежду, положительные прогнозы</a:t>
            </a:r>
          </a:p>
          <a:p>
            <a:pPr lvl="0">
              <a:buFont typeface="Arial" pitchFamily="34" charset="0"/>
              <a:buChar char="•"/>
            </a:pPr>
            <a:r>
              <a:rPr lang="ru-RU" sz="2400" dirty="0">
                <a:latin typeface="Calibri" panose="020F0502020204030204" pitchFamily="34" charset="0"/>
                <a:cs typeface="Calibri" panose="020F0502020204030204" pitchFamily="34" charset="0"/>
              </a:rPr>
              <a:t> понимать мечту родителей</a:t>
            </a:r>
          </a:p>
        </p:txBody>
      </p:sp>
    </p:spTree>
    <p:extLst>
      <p:ext uri="{BB962C8B-B14F-4D97-AF65-F5344CB8AC3E}">
        <p14:creationId xmlns:p14="http://schemas.microsoft.com/office/powerpoint/2010/main" val="1130238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Пото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ре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1248</TotalTime>
  <Words>2601</Words>
  <Application>Microsoft Office PowerPoint</Application>
  <PresentationFormat>Экран (4:3)</PresentationFormat>
  <Paragraphs>303</Paragraphs>
  <Slides>32</Slides>
  <Notes>0</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2</vt:i4>
      </vt:variant>
      <vt:variant>
        <vt:lpstr>Заголовки слайдов</vt:lpstr>
      </vt:variant>
      <vt:variant>
        <vt:i4>32</vt:i4>
      </vt:variant>
    </vt:vector>
  </HeadingPairs>
  <TitlesOfParts>
    <vt:vector size="49" baseType="lpstr">
      <vt:lpstr>Arial</vt:lpstr>
      <vt:lpstr>Calibri</vt:lpstr>
      <vt:lpstr>Calibri (Заголовки)</vt:lpstr>
      <vt:lpstr>Cantarell</vt:lpstr>
      <vt:lpstr>Constantia</vt:lpstr>
      <vt:lpstr>Droid Sans Fallback</vt:lpstr>
      <vt:lpstr>Franklin Gothic Book</vt:lpstr>
      <vt:lpstr>Franklin Gothic Medium</vt:lpstr>
      <vt:lpstr>FreeSans</vt:lpstr>
      <vt:lpstr>Segoe UI Historic</vt:lpstr>
      <vt:lpstr>华文楷体</vt:lpstr>
      <vt:lpstr>Times New Roman</vt:lpstr>
      <vt:lpstr>Tinos</vt:lpstr>
      <vt:lpstr>Wingdings</vt:lpstr>
      <vt:lpstr>Wingdings 2</vt:lpstr>
      <vt:lpstr>Поток</vt: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dc:creator>
  <cp:lastModifiedBy>ds</cp:lastModifiedBy>
  <cp:revision>96</cp:revision>
  <dcterms:created xsi:type="dcterms:W3CDTF">2014-12-17T17:31:33Z</dcterms:created>
  <dcterms:modified xsi:type="dcterms:W3CDTF">2021-04-20T12:25:01Z</dcterms:modified>
</cp:coreProperties>
</file>